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27"/>
  </p:notesMasterIdLst>
  <p:handoutMasterIdLst>
    <p:handoutMasterId r:id="rId28"/>
  </p:handoutMasterIdLst>
  <p:sldIdLst>
    <p:sldId id="312" r:id="rId5"/>
    <p:sldId id="327" r:id="rId6"/>
    <p:sldId id="337" r:id="rId7"/>
    <p:sldId id="304" r:id="rId8"/>
    <p:sldId id="307" r:id="rId9"/>
    <p:sldId id="281" r:id="rId10"/>
    <p:sldId id="314" r:id="rId11"/>
    <p:sldId id="315" r:id="rId12"/>
    <p:sldId id="330" r:id="rId13"/>
    <p:sldId id="317" r:id="rId14"/>
    <p:sldId id="323" r:id="rId15"/>
    <p:sldId id="324" r:id="rId16"/>
    <p:sldId id="325" r:id="rId17"/>
    <p:sldId id="331" r:id="rId18"/>
    <p:sldId id="332" r:id="rId19"/>
    <p:sldId id="333" r:id="rId20"/>
    <p:sldId id="334" r:id="rId21"/>
    <p:sldId id="335" r:id="rId22"/>
    <p:sldId id="336" r:id="rId23"/>
    <p:sldId id="318" r:id="rId24"/>
    <p:sldId id="326" r:id="rId25"/>
    <p:sldId id="297" r:id="rId26"/>
  </p:sldIdLst>
  <p:sldSz cx="12192000" cy="6858000"/>
  <p:notesSz cx="13716000" cy="2438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5088" autoAdjust="0"/>
  </p:normalViewPr>
  <p:slideViewPr>
    <p:cSldViewPr snapToGrid="0" snapToObjects="1">
      <p:cViewPr varScale="1">
        <p:scale>
          <a:sx n="55" d="100"/>
          <a:sy n="55" d="100"/>
        </p:scale>
        <p:origin x="-810" y="-96"/>
      </p:cViewPr>
      <p:guideLst>
        <p:guide orient="horz" pos="2616"/>
        <p:guide orient="horz" pos="3264"/>
        <p:guide orient="horz"/>
        <p:guide orient="horz" pos="4008"/>
        <p:guide orient="horz" pos="2352"/>
        <p:guide orient="horz" pos="2448"/>
        <p:guide pos="691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3384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16EF179-AC8C-44A3-9ED6-6152B0CF8E1F}" type="datetimeyyyy">
              <a:rPr lang="ru-RU" smtClean="0"/>
              <a:pPr rtl="0"/>
              <a:t>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20BD0AB-C59E-4A46-83D3-F07787446BA0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765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66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974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914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454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130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>
            <a:extLst>
              <a:ext uri="{FF2B5EF4-FFF2-40B4-BE49-F238E27FC236}">
                <a16:creationId xmlns="" xmlns:a16="http://schemas.microsoft.com/office/drawing/2014/main" id="{BA5D5A72-CB6F-F8DE-E2C9-90459C8C3D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E66FD7FF-2869-7902-36B2-2B229AB9AB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B1457C88-4472-81CF-02AF-4421E0A308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>
            <a:extLst>
              <a:ext uri="{FF2B5EF4-FFF2-40B4-BE49-F238E27FC236}">
                <a16:creationId xmlns="" xmlns:a16="http://schemas.microsoft.com/office/drawing/2014/main" id="{D014917C-8694-B4A4-A211-0F31F00E24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="" xmlns:a16="http://schemas.microsoft.com/office/drawing/2014/main" id="{A7DB6972-BB75-254A-BA88-C0C3E6E93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Изображение 2">
            <a:extLst>
              <a:ext uri="{FF2B5EF4-FFF2-40B4-BE49-F238E27FC236}">
                <a16:creationId xmlns="" xmlns:a16="http://schemas.microsoft.com/office/drawing/2014/main" id="{790E862E-398F-571C-EC2C-3D17164DE0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Текст 54">
            <a:extLst>
              <a:ext uri="{FF2B5EF4-FFF2-40B4-BE49-F238E27FC236}">
                <a16:creationId xmlns=""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800"/>
            </a:lvl1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Графический объект 28">
            <a:extLst>
              <a:ext uri="{FF2B5EF4-FFF2-40B4-BE49-F238E27FC236}">
                <a16:creationId xmlns="" xmlns:a16="http://schemas.microsoft.com/office/drawing/2014/main" id="{D5595DD5-43B0-252F-8BC6-6B74340C5B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9" name="Полилиния 48">
            <a:extLst>
              <a:ext uri="{FF2B5EF4-FFF2-40B4-BE49-F238E27FC236}">
                <a16:creationId xmlns="" xmlns:a16="http://schemas.microsoft.com/office/drawing/2014/main" id="{BC3A3767-6C5E-8188-0A49-955BBACE37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=""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=""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7" name="Номер слайда 2">
            <a:extLst>
              <a:ext uri="{FF2B5EF4-FFF2-40B4-BE49-F238E27FC236}">
                <a16:creationId xmlns=""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  <p:pic>
        <p:nvPicPr>
          <p:cNvPr id="43" name="Графический объект 42">
            <a:extLst>
              <a:ext uri="{FF2B5EF4-FFF2-40B4-BE49-F238E27FC236}">
                <a16:creationId xmlns="" xmlns:a16="http://schemas.microsoft.com/office/drawing/2014/main" id="{C6639AD7-128F-B39D-B45F-0F22A2C6D6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Графический объект 53">
            <a:extLst>
              <a:ext uri="{FF2B5EF4-FFF2-40B4-BE49-F238E27FC236}">
                <a16:creationId xmlns="" xmlns:a16="http://schemas.microsoft.com/office/drawing/2014/main" id="{48479A23-C29C-C711-510C-05B69B8822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Изображение 2">
            <a:extLst>
              <a:ext uri="{FF2B5EF4-FFF2-40B4-BE49-F238E27FC236}">
                <a16:creationId xmlns="" xmlns:a16="http://schemas.microsoft.com/office/drawing/2014/main" id="{F3DC42FA-4B8F-2EFC-CAB4-1CCAB93BEB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376CF4B8-1811-BD21-43A7-560AC4724F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0B7B4F0-D3BC-63DF-6429-F771BE5A32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=""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6" name="Номер слайда 2">
            <a:extLst>
              <a:ext uri="{FF2B5EF4-FFF2-40B4-BE49-F238E27FC236}">
                <a16:creationId xmlns=""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>
            <a:extLst>
              <a:ext uri="{FF2B5EF4-FFF2-40B4-BE49-F238E27FC236}">
                <a16:creationId xmlns="" xmlns:a16="http://schemas.microsoft.com/office/drawing/2014/main" id="{AEF1F750-031C-BDB7-BD7B-9CBE17406F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FEB515B5-2D9F-58E1-6E3C-CCBF105D89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9" name="Изображение 2">
            <a:extLst>
              <a:ext uri="{FF2B5EF4-FFF2-40B4-BE49-F238E27FC236}">
                <a16:creationId xmlns="" xmlns:a16="http://schemas.microsoft.com/office/drawing/2014/main" id="{5CCFEDF9-5B69-87BA-8A33-35033DA401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="" xmlns:a16="http://schemas.microsoft.com/office/drawing/2014/main" id="{2C6B5F91-ABF5-D0B6-E43F-40CEDC3A6D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="" xmlns:a16="http://schemas.microsoft.com/office/drawing/2014/main" id="{A52D64F1-27B6-A1E5-4F44-A6029FAB30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ru-RU"/>
            </a:def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5">
            <a:extLst>
              <a:ext uri="{FF2B5EF4-FFF2-40B4-BE49-F238E27FC236}">
                <a16:creationId xmlns="" xmlns:a16="http://schemas.microsoft.com/office/drawing/2014/main" id="{A626DE4B-D4E5-B36A-89FA-7C0E87AFC3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95243571-BE64-3777-F992-88FC43A605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ADFAE2CB-0EAD-E788-FCB7-FB12F69391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CAA6B609-D718-DB49-892F-7E49376CC9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ru-RU" sz="28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=""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75923D9E-9381-3D11-B31A-1BF5C97F35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Полилиния 7">
              <a:extLst>
                <a:ext uri="{FF2B5EF4-FFF2-40B4-BE49-F238E27FC236}">
                  <a16:creationId xmlns=""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=""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0F297964-0B81-31DC-6D6D-1414832238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Полилиния 7">
              <a:extLst>
                <a:ext uri="{FF2B5EF4-FFF2-40B4-BE49-F238E27FC236}">
                  <a16:creationId xmlns=""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=""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4" name="Изображение 2">
            <a:extLst>
              <a:ext uri="{FF2B5EF4-FFF2-40B4-BE49-F238E27FC236}">
                <a16:creationId xmlns="" xmlns:a16="http://schemas.microsoft.com/office/drawing/2014/main" id="{EFFAEAD9-58A9-096B-C6D0-58F7AD08EB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ru-RU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ru-RU" sz="18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537D12D-0FCA-3396-988D-452D3D526E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1710CE8-8A83-C0D3-623E-AFCC6C6A29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7AA66C80-37C3-6D28-7564-733A30B2CD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Полилиния: Фигура 28">
              <a:extLst>
                <a:ext uri="{FF2B5EF4-FFF2-40B4-BE49-F238E27FC236}">
                  <a16:creationId xmlns="" xmlns:a16="http://schemas.microsoft.com/office/drawing/2014/main" id="{D9DB7C23-E0CF-A75F-BFFD-4E7679AF4A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15" name="Полилиния: фигура 15">
              <a:extLst>
                <a:ext uri="{FF2B5EF4-FFF2-40B4-BE49-F238E27FC236}">
                  <a16:creationId xmlns="" xmlns:a16="http://schemas.microsoft.com/office/drawing/2014/main" id="{4D62A0CC-A0CE-403A-A167-27225B2C60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Изображение 2">
              <a:extLst>
                <a:ext uri="{FF2B5EF4-FFF2-40B4-BE49-F238E27FC236}">
                  <a16:creationId xmlns="" xmlns:a16="http://schemas.microsoft.com/office/drawing/2014/main" id="{F8AD83DA-A293-6D56-F606-7C98C403A3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 dirty="0"/>
              <a:t>Щелкните, чтобы добавить рисунок</a:t>
            </a:r>
          </a:p>
        </p:txBody>
      </p:sp>
    </p:spTree>
    <p:extLst>
      <p:ext uri="{BB962C8B-B14F-4D97-AF65-F5344CB8AC3E}">
        <p14:creationId xmlns=""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6F8B46B-EF6E-BC12-09E2-0F3B779197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D7B4F11-E150-473B-98F5-6E6AC96468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36" name="Полилиния 35">
            <a:extLst>
              <a:ext uri="{FF2B5EF4-FFF2-40B4-BE49-F238E27FC236}">
                <a16:creationId xmlns="" xmlns:a16="http://schemas.microsoft.com/office/drawing/2014/main" id="{A8E2FA61-C047-21BB-AA50-F84AD76854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>
            <a:extLst>
              <a:ext uri="{FF2B5EF4-FFF2-40B4-BE49-F238E27FC236}">
                <a16:creationId xmlns="" xmlns:a16="http://schemas.microsoft.com/office/drawing/2014/main" id="{1A2791BA-760E-9FA5-8743-D0B699FC98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Текст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</p:txBody>
      </p:sp>
      <p:sp>
        <p:nvSpPr>
          <p:cNvPr id="52" name="Рисунок 7">
            <a:extLst>
              <a:ext uri="{FF2B5EF4-FFF2-40B4-BE49-F238E27FC236}">
                <a16:creationId xmlns=""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=""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Изображение 1">
            <a:extLst>
              <a:ext uri="{FF2B5EF4-FFF2-40B4-BE49-F238E27FC236}">
                <a16:creationId xmlns="" xmlns:a16="http://schemas.microsoft.com/office/drawing/2014/main" id="{2A3EC91E-4089-D366-06D3-3E66F93DFA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="" xmlns:a16="http://schemas.microsoft.com/office/drawing/2014/main" id="{70F595E1-C910-3710-90E9-AF5FFCE058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="" xmlns:a16="http://schemas.microsoft.com/office/drawing/2014/main" id="{AA39EF58-54F1-4AC9-1D83-2E7DEEAAE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="" xmlns:a16="http://schemas.microsoft.com/office/drawing/2014/main" id="{0C320934-59CC-4123-C7C1-FEEE89F30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>
            <a:extLst>
              <a:ext uri="{FF2B5EF4-FFF2-40B4-BE49-F238E27FC236}">
                <a16:creationId xmlns="" xmlns:a16="http://schemas.microsoft.com/office/drawing/2014/main" id="{EC46DC71-C12A-96C8-3FE2-AA95AB58B3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=""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=""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Изображение 0">
            <a:extLst>
              <a:ext uri="{FF2B5EF4-FFF2-40B4-BE49-F238E27FC236}">
                <a16:creationId xmlns="" xmlns:a16="http://schemas.microsoft.com/office/drawing/2014/main" id="{CD2D664E-6702-6607-A37E-2E99614491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3" name="Изображение 1">
            <a:extLst>
              <a:ext uri="{FF2B5EF4-FFF2-40B4-BE49-F238E27FC236}">
                <a16:creationId xmlns="" xmlns:a16="http://schemas.microsoft.com/office/drawing/2014/main" id="{951C5737-DF7E-D671-AC74-9E488335B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Полилиния: фигура 38">
            <a:extLst>
              <a:ext uri="{FF2B5EF4-FFF2-40B4-BE49-F238E27FC236}">
                <a16:creationId xmlns="" xmlns:a16="http://schemas.microsoft.com/office/drawing/2014/main" id="{F232A1E1-DD38-15EA-6CA1-A84950EC43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7" name="Изображение 5">
            <a:extLst>
              <a:ext uri="{FF2B5EF4-FFF2-40B4-BE49-F238E27FC236}">
                <a16:creationId xmlns="" xmlns:a16="http://schemas.microsoft.com/office/drawing/2014/main" id="{B9036D42-A06F-E6EE-BB91-8BAF045198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9" name="Изображение 6">
            <a:extLst>
              <a:ext uri="{FF2B5EF4-FFF2-40B4-BE49-F238E27FC236}">
                <a16:creationId xmlns="" xmlns:a16="http://schemas.microsoft.com/office/drawing/2014/main" id="{86E0540C-3355-A50D-AC61-047B54B70C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Номер слайда 2">
            <a:extLst>
              <a:ext uri="{FF2B5EF4-FFF2-40B4-BE49-F238E27FC236}">
                <a16:creationId xmlns=""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2" name="Объект 2">
            <a:extLst>
              <a:ext uri="{FF2B5EF4-FFF2-40B4-BE49-F238E27FC236}">
                <a16:creationId xmlns=""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>
            <a:extLst>
              <a:ext uri="{FF2B5EF4-FFF2-40B4-BE49-F238E27FC236}">
                <a16:creationId xmlns="" xmlns:a16="http://schemas.microsoft.com/office/drawing/2014/main" id="{3C7B0BB3-A5CA-7C72-DC39-AD00EC9096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="" xmlns:a16="http://schemas.microsoft.com/office/drawing/2014/main" id="{07871527-68A5-0A5C-F5A6-A80523BAC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="" xmlns:a16="http://schemas.microsoft.com/office/drawing/2014/main" id="{CEB118B3-9B06-AD11-738A-7A0651F98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="" xmlns:a16="http://schemas.microsoft.com/office/drawing/2014/main" id="{0EA94262-504E-06F2-F383-E832C37B12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=""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=""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  <p:sp>
        <p:nvSpPr>
          <p:cNvPr id="23" name="Объект 3">
            <a:extLst>
              <a:ext uri="{FF2B5EF4-FFF2-40B4-BE49-F238E27FC236}">
                <a16:creationId xmlns=""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5" name="Объект 5">
            <a:extLst>
              <a:ext uri="{FF2B5EF4-FFF2-40B4-BE49-F238E27FC236}">
                <a16:creationId xmlns=""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376CF4B8-1811-BD21-43A7-560AC4724F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30B7B4F0-D3BC-63DF-6429-F771BE5A32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ru-RU"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ru-RU"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ru-RU"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indent="-283464">
              <a:spcBef>
                <a:spcPts val="1000"/>
              </a:spcBef>
              <a:defRPr lang="ru-RU" sz="1800"/>
            </a:lvl2pPr>
            <a:lvl3pPr indent="-283464">
              <a:spcBef>
                <a:spcPts val="1000"/>
              </a:spcBef>
              <a:defRPr lang="ru-RU" sz="1800"/>
            </a:lvl3pPr>
            <a:lvl4pPr indent="-283464">
              <a:spcBef>
                <a:spcPts val="1000"/>
              </a:spcBef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=""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B9152F76-E42E-3D76-6BDB-2FA0D69216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Полилиния: Фигура 28">
              <a:extLst>
                <a:ext uri="{FF2B5EF4-FFF2-40B4-BE49-F238E27FC236}">
                  <a16:creationId xmlns="" xmlns:a16="http://schemas.microsoft.com/office/drawing/2014/main" id="{ED0348C7-D83F-0AD7-2539-41219A7956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21" name="Полилиния: Фигура 25">
              <a:extLst>
                <a:ext uri="{FF2B5EF4-FFF2-40B4-BE49-F238E27FC236}">
                  <a16:creationId xmlns="" xmlns:a16="http://schemas.microsoft.com/office/drawing/2014/main" id="{E911AA2D-BE77-278D-CD2E-2EB3E180F3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: фигура 15">
              <a:extLst>
                <a:ext uri="{FF2B5EF4-FFF2-40B4-BE49-F238E27FC236}">
                  <a16:creationId xmlns="" xmlns:a16="http://schemas.microsoft.com/office/drawing/2014/main" id="{B6CE0BA6-C0FD-AC39-6C31-8477E0CAF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Изображение 2">
              <a:extLst>
                <a:ext uri="{FF2B5EF4-FFF2-40B4-BE49-F238E27FC236}">
                  <a16:creationId xmlns="" xmlns:a16="http://schemas.microsoft.com/office/drawing/2014/main" id="{666AD1A4-36DE-12F3-BB78-BA678A5957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44" name="Номер слайда 2">
            <a:extLst>
              <a:ext uri="{FF2B5EF4-FFF2-40B4-BE49-F238E27FC236}">
                <a16:creationId xmlns=""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="" xmlns:a16="http://schemas.microsoft.com/office/drawing/2014/main" id="{28259CF0-6BC5-3693-6F49-C4489C07C3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6" name="Изображение 4">
            <a:extLst>
              <a:ext uri="{FF2B5EF4-FFF2-40B4-BE49-F238E27FC236}">
                <a16:creationId xmlns="" xmlns:a16="http://schemas.microsoft.com/office/drawing/2014/main" id="{9019DA73-2516-F3D2-ECDB-620C90483D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="" xmlns:a16="http://schemas.microsoft.com/office/drawing/2014/main" id="{5665DA82-D253-8EC5-5DFB-F0266ED9FB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21" name="Изображение 2">
            <a:extLst>
              <a:ext uri="{FF2B5EF4-FFF2-40B4-BE49-F238E27FC236}">
                <a16:creationId xmlns="" xmlns:a16="http://schemas.microsoft.com/office/drawing/2014/main" id="{A8B7F1F1-806C-8D65-7340-220A0C4653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Полилиния 11">
            <a:extLst>
              <a:ext uri="{FF2B5EF4-FFF2-40B4-BE49-F238E27FC236}">
                <a16:creationId xmlns="" xmlns:a16="http://schemas.microsoft.com/office/drawing/2014/main" id="{E76518D4-6149-BA03-3BE5-6A13A792C1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=""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ru-RU" sz="1200">
                <a:solidFill>
                  <a:schemeClr val="accent6"/>
                </a:solidFill>
                <a:latin typeface="+mn-lt"/>
                <a:cs typeface="+mn-cs" panose="020B0604020202020204" pitchFamily="34" charset="0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ru-RU"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2931" y="810227"/>
            <a:ext cx="5746140" cy="3831221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/>
            <a:r>
              <a:rPr lang="ru-RU" i="1" dirty="0">
                <a:effectLst/>
                <a:latin typeface="-apple-system"/>
              </a:rPr>
              <a:t/>
            </a:r>
            <a:br>
              <a:rPr lang="ru-RU" i="1" dirty="0">
                <a:effectLst/>
                <a:latin typeface="-apple-system"/>
              </a:rPr>
            </a:br>
            <a:r>
              <a:rPr lang="ru-RU" i="1" dirty="0">
                <a:latin typeface="-apple-system"/>
              </a:rPr>
              <a:t/>
            </a:r>
            <a:br>
              <a:rPr lang="ru-RU" i="1" dirty="0">
                <a:latin typeface="-apple-system"/>
              </a:rPr>
            </a:br>
            <a:r>
              <a:rPr lang="ru-RU" i="1" dirty="0">
                <a:effectLst/>
                <a:latin typeface="-apple-system"/>
              </a:rPr>
              <a:t>«Вечера вопросов и ответов – эффективная форма взаимодействия родителей и детей».</a:t>
            </a:r>
            <a:br>
              <a:rPr lang="ru-RU" i="1" dirty="0">
                <a:effectLst/>
                <a:latin typeface="-apple-system"/>
              </a:rPr>
            </a:br>
            <a:r>
              <a:rPr lang="ru-RU" i="1" dirty="0">
                <a:latin typeface="-apple-system"/>
              </a:rPr>
              <a:t/>
            </a:r>
            <a:br>
              <a:rPr lang="ru-RU" i="1" dirty="0">
                <a:latin typeface="-apple-system"/>
              </a:rPr>
            </a:br>
            <a:r>
              <a:rPr lang="ru-RU" dirty="0" smtClean="0">
                <a:latin typeface="-apple-system"/>
              </a:rPr>
              <a:t>МАДОУ «</a:t>
            </a:r>
            <a:r>
              <a:rPr lang="ru-RU" dirty="0" smtClean="0">
                <a:latin typeface="-apple-system"/>
              </a:rPr>
              <a:t>Детский </a:t>
            </a:r>
            <a:r>
              <a:rPr lang="ru-RU" dirty="0">
                <a:latin typeface="-apple-system"/>
              </a:rPr>
              <a:t>сад №</a:t>
            </a:r>
            <a:r>
              <a:rPr lang="ru-RU" dirty="0" smtClean="0">
                <a:latin typeface="-apple-system"/>
              </a:rPr>
              <a:t>41»</a:t>
            </a:r>
            <a:r>
              <a:rPr lang="ru-RU" dirty="0">
                <a:latin typeface="-apple-system"/>
              </a:rPr>
              <a:t/>
            </a:r>
            <a:br>
              <a:rPr lang="ru-RU" dirty="0">
                <a:latin typeface="-apple-system"/>
              </a:rPr>
            </a:br>
            <a:r>
              <a:rPr lang="ru-RU" sz="2400" dirty="0">
                <a:latin typeface="-apple-system"/>
              </a:rPr>
              <a:t>Г</a:t>
            </a:r>
            <a:r>
              <a:rPr lang="ru-RU" sz="2800" dirty="0">
                <a:latin typeface="-apple-system"/>
              </a:rPr>
              <a:t>. Верхняя </a:t>
            </a:r>
            <a:r>
              <a:rPr lang="ru-RU" sz="2800" dirty="0" err="1">
                <a:latin typeface="-apple-system"/>
              </a:rPr>
              <a:t>пышма</a:t>
            </a:r>
            <a:r>
              <a:rPr lang="ru-RU" sz="2800" dirty="0">
                <a:latin typeface="-apple-system"/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800" dirty="0">
                <a:solidFill>
                  <a:schemeClr val="tx1"/>
                </a:solidFill>
              </a:rPr>
              <a:t>Воспитатели : 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Подлесных А</a:t>
            </a:r>
            <a:r>
              <a:rPr lang="ru-RU" sz="1800" dirty="0" smtClean="0">
                <a:solidFill>
                  <a:schemeClr val="tx1"/>
                </a:solidFill>
              </a:rPr>
              <a:t>ННА МИХАЙЛОВНА</a:t>
            </a:r>
            <a:r>
              <a:rPr lang="ru-RU" sz="1800">
                <a:solidFill>
                  <a:schemeClr val="tx1"/>
                </a:solidFill>
              </a:rPr>
              <a:t/>
            </a:r>
            <a:br>
              <a:rPr lang="ru-RU" sz="1800">
                <a:solidFill>
                  <a:schemeClr val="tx1"/>
                </a:solidFill>
              </a:rPr>
            </a:br>
            <a:r>
              <a:rPr lang="ru-RU" sz="1800">
                <a:solidFill>
                  <a:schemeClr val="tx1"/>
                </a:solidFill>
              </a:rPr>
              <a:t> </a:t>
            </a:r>
            <a:r>
              <a:rPr lang="ru-RU" sz="1800" smtClean="0">
                <a:solidFill>
                  <a:schemeClr val="tx1"/>
                </a:solidFill>
              </a:rPr>
              <a:t>  </a:t>
            </a:r>
            <a:r>
              <a:rPr lang="ru-RU" sz="1800" smtClean="0">
                <a:solidFill>
                  <a:schemeClr val="tx1"/>
                </a:solidFill>
              </a:rPr>
              <a:t>Фурасова</a:t>
            </a:r>
            <a:r>
              <a:rPr lang="ru-RU" sz="1800" dirty="0" smtClean="0">
                <a:solidFill>
                  <a:schemeClr val="tx1"/>
                </a:solidFill>
              </a:rPr>
              <a:t> ИРИНА АЛЕКСАНДРОВНА</a:t>
            </a:r>
            <a:r>
              <a:rPr lang="ru-RU" sz="1800" dirty="0" smtClean="0"/>
              <a:t>А</a:t>
            </a:r>
            <a:r>
              <a:rPr lang="ru-RU" sz="180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57199"/>
            <a:ext cx="9644332" cy="125083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i="0" dirty="0">
                <a:effectLst/>
                <a:latin typeface="-apple-system"/>
              </a:rPr>
              <a:t>Мастер- класс </a:t>
            </a:r>
            <a:r>
              <a:rPr lang="ru-RU" sz="3200" dirty="0" smtClean="0">
                <a:latin typeface="-apple-system"/>
              </a:rPr>
              <a:t>ко дню матери </a:t>
            </a:r>
            <a:r>
              <a:rPr lang="ru-RU" sz="3200" i="0" dirty="0" smtClean="0">
                <a:effectLst/>
                <a:latin typeface="-apple-system"/>
              </a:rPr>
              <a:t> «Изготовление праздничной открытки»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DE1247CE-2E1B-A987-C126-663283F7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890910"/>
            <a:ext cx="5956300" cy="446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161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495E1C-834D-224F-CC78-85D93FF87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4400" y="1107831"/>
            <a:ext cx="10511627" cy="5156793"/>
          </a:xfrm>
        </p:spPr>
        <p:txBody>
          <a:bodyPr>
            <a:noAutofit/>
          </a:bodyPr>
          <a:lstStyle/>
          <a:p>
            <a:r>
              <a:rPr lang="ru-RU" sz="2800" b="0" i="0" dirty="0" smtClean="0">
                <a:effectLst/>
                <a:latin typeface="-apple-system"/>
              </a:rPr>
              <a:t>Задачи </a:t>
            </a:r>
            <a:r>
              <a:rPr lang="ru-RU" sz="2800" b="0" i="0" dirty="0">
                <a:effectLst/>
                <a:latin typeface="-apple-system"/>
              </a:rPr>
              <a:t>мероприятия: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>
                <a:effectLst/>
                <a:latin typeface="-apple-system"/>
              </a:rPr>
              <a:t>1. Воспитание уважения и любви к </a:t>
            </a:r>
            <a:r>
              <a:rPr lang="ru-RU" sz="2800" b="0" i="0" dirty="0" smtClean="0">
                <a:effectLst/>
                <a:latin typeface="-apple-system"/>
              </a:rPr>
              <a:t>маме. </a:t>
            </a:r>
            <a:r>
              <a:rPr lang="ru-RU" sz="2800" b="0" i="0" dirty="0">
                <a:effectLst/>
                <a:latin typeface="-apple-system"/>
              </a:rPr>
              <a:t>Укрепление семейных отношений и формирование уважительного отношения к материнству.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>
                <a:effectLst/>
                <a:latin typeface="-apple-system"/>
              </a:rPr>
              <a:t>2. Расширение знаний о празднике: </a:t>
            </a:r>
            <a:r>
              <a:rPr lang="ru-RU" sz="2800" b="0" i="0" dirty="0" smtClean="0">
                <a:effectLst/>
                <a:latin typeface="-apple-system"/>
              </a:rPr>
              <a:t>рассказ </a:t>
            </a:r>
            <a:r>
              <a:rPr lang="ru-RU" sz="2800" b="0" i="0" dirty="0">
                <a:effectLst/>
                <a:latin typeface="-apple-system"/>
              </a:rPr>
              <a:t>об истории и традициях празднования Дня матери в России и мире.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>
                <a:effectLst/>
                <a:latin typeface="-apple-system"/>
              </a:rPr>
              <a:t>3. Творческое </a:t>
            </a:r>
            <a:r>
              <a:rPr lang="ru-RU" sz="2800" b="0" i="0" dirty="0" smtClean="0">
                <a:effectLst/>
                <a:latin typeface="-apple-system"/>
              </a:rPr>
              <a:t>самовыражение: предоставление </a:t>
            </a:r>
            <a:r>
              <a:rPr lang="ru-RU" sz="2800" b="0" i="0" dirty="0">
                <a:effectLst/>
                <a:latin typeface="-apple-system"/>
              </a:rPr>
              <a:t>возможностей для творчества и самовыражения детей и родителей.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>
                <a:effectLst/>
                <a:latin typeface="-apple-system"/>
              </a:rPr>
              <a:t>4. Социальная адаптация: </a:t>
            </a:r>
            <a:r>
              <a:rPr lang="ru-RU" sz="2800" b="0" i="0" dirty="0" smtClean="0">
                <a:effectLst/>
                <a:latin typeface="-apple-system"/>
              </a:rPr>
              <a:t>развитие </a:t>
            </a:r>
            <a:r>
              <a:rPr lang="ru-RU" sz="2800" b="0" i="0" dirty="0">
                <a:effectLst/>
                <a:latin typeface="-apple-system"/>
              </a:rPr>
              <a:t>коммуникативных навыков у детей через совместное участие в мероприятии.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272EFDD-F717-134B-DD16-7477BA1B64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8F63A3B-78C7-47BE-AE5E-E10140E04643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958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17631-1517-3BF4-D67A-D3B2FEECD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3386" y="826477"/>
            <a:ext cx="10722642" cy="5438147"/>
          </a:xfrm>
        </p:spPr>
        <p:txBody>
          <a:bodyPr>
            <a:normAutofit fontScale="85000" lnSpcReduction="20000"/>
          </a:bodyPr>
          <a:lstStyle/>
          <a:p>
            <a:r>
              <a:rPr lang="ru-RU" sz="2100" b="1" i="0" dirty="0" smtClean="0">
                <a:effectLst/>
              </a:rPr>
              <a:t>Основная </a:t>
            </a:r>
            <a:r>
              <a:rPr lang="ru-RU" sz="2100" b="1" i="0" dirty="0">
                <a:effectLst/>
              </a:rPr>
              <a:t>часть:</a:t>
            </a:r>
          </a:p>
          <a:p>
            <a:r>
              <a:rPr lang="ru-RU" sz="2100" b="1" i="0" dirty="0">
                <a:effectLst/>
              </a:rPr>
              <a:t>Открытие вечера: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Приветствие: Педагог или ведущий приветствует всех участников, рассказывает о значении Дня матери и объясняет правила вечера.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Краткий рассказ об истории праздника: Кратко расскажите об истории возникновения Дня матери в России и других странах.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 Вопросы и ответы: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Вопросы от детей: Дети задают вопросы о том, что такое День матери, почему он важен, как его отмечают и т.д.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Ответы от родителей: Родители отвечают на вопросы детей, делятся своими воспоминаниями и историями о своем детстве и отношениях с мамой.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Вопросы от родителей: Родители могут задать вопросы педагогам о том, как лучше поддерживать и укреплять отношения с ребенком, как воспитывать уважение к маме и т.д.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 Игры и конкурсы: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Конкурс "Найди маму": Дети должны угадать свою маму по описанию или фотографии.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Викторина "Что я знаю о своей маме?": Задавайте вопросы о мамах, и дети должны отвечать на них.</a:t>
            </a:r>
          </a:p>
          <a:p>
            <a:r>
              <a:rPr lang="ru-RU" sz="2100" b="1" i="0" dirty="0">
                <a:effectLst/>
              </a:rPr>
              <a:t>Творческие задания:</a:t>
            </a:r>
            <a:r>
              <a:rPr lang="ru-RU" sz="2100" b="1" dirty="0"/>
              <a:t/>
            </a:r>
            <a:br>
              <a:rPr lang="ru-RU" sz="2100" b="1" dirty="0"/>
            </a:br>
            <a:r>
              <a:rPr lang="ru-RU" sz="2100" b="1" i="0" dirty="0">
                <a:effectLst/>
              </a:rPr>
              <a:t>- Мастер-класс:  по изготовлению подарков для </a:t>
            </a:r>
            <a:r>
              <a:rPr lang="ru-RU" sz="2100" b="1" i="0" dirty="0" smtClean="0">
                <a:effectLst/>
              </a:rPr>
              <a:t>мам.</a:t>
            </a:r>
            <a:endParaRPr lang="ru-RU" sz="2000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2CC2DDD-6184-3525-0F54-C87E25D51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8F63A3B-78C7-47BE-AE5E-E10140E04643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244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A089B53-F900-29F8-28F4-88B58F0B4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8F63A3B-78C7-47BE-AE5E-E10140E04643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DBB746F-1008-114C-FAEF-89995EBD7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" y="3036729"/>
            <a:ext cx="2523054" cy="33640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18EDDBEA-0E76-7A3B-36D5-06F38727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654" y="3300499"/>
            <a:ext cx="2523053" cy="3364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66087882-D429-9A85-AB0E-85852BFA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49" y="835269"/>
            <a:ext cx="3178420" cy="4237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81166BDF-4E6F-08C3-1E75-0245C5535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7684"/>
            <a:ext cx="3178420" cy="4237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504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67B93D-B833-A75D-9AA6-78F84E89B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16" y="502918"/>
            <a:ext cx="6271735" cy="662941"/>
          </a:xfrm>
        </p:spPr>
        <p:txBody>
          <a:bodyPr/>
          <a:lstStyle/>
          <a:p>
            <a:r>
              <a:rPr lang="ru-RU" sz="2000" dirty="0" smtClean="0">
                <a:latin typeface="-apple-system"/>
              </a:rPr>
              <a:t>Вечер вопросов и ответов«Физическое развитие детей старшего возраста».</a:t>
            </a:r>
            <a:endParaRPr lang="ru-RU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6C2B7E0-27E2-1792-ED38-992DBC5E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85" y="1981256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902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B5A2D2FA-5558-D0A6-0722-AA36D72B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15</a:t>
            </a:fld>
            <a:endParaRPr lang="ru-RU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162941-2FFD-93BA-42E9-F22693F74C72}"/>
              </a:ext>
            </a:extLst>
          </p:cNvPr>
          <p:cNvSpPr txBox="1"/>
          <p:nvPr/>
        </p:nvSpPr>
        <p:spPr>
          <a:xfrm>
            <a:off x="290145" y="457198"/>
            <a:ext cx="659373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Тема: «Физическое воспитание и здоровье детей»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Цель: Рассмотрение вопросов физического воспитания и здоровья детей, обсуждение способов поддержания здорового образа жизни.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Вопросы для обсуждения: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- Как организовать физическую активность ребенка дома?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- Как правильно питаться, чтобы поддерживать здоровье?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- Как предотвратить простудные заболевания?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- Влияние физической активности на умственное развитие ребенка.</a:t>
            </a:r>
          </a:p>
          <a:p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Практическая часть: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- Демонстрация простых упражнений для выполнения вместе с детьми.</a:t>
            </a:r>
            <a:r>
              <a:rPr lang="ru-RU" sz="2000" b="1" dirty="0">
                <a:solidFill>
                  <a:schemeClr val="accent6"/>
                </a:solidFill>
              </a:rPr>
              <a:t/>
            </a:r>
            <a:br>
              <a:rPr lang="ru-RU" sz="2000" b="1" dirty="0">
                <a:solidFill>
                  <a:schemeClr val="accent6"/>
                </a:solidFill>
              </a:rPr>
            </a:br>
            <a:r>
              <a:rPr lang="ru-RU" sz="2000" b="1" i="0" dirty="0">
                <a:solidFill>
                  <a:schemeClr val="accent6"/>
                </a:solidFill>
                <a:effectLst/>
                <a:latin typeface="-apple-system"/>
              </a:rPr>
              <a:t>- Советы по созданию игровой атмосферы при занятиях физкультурой.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BEF3052-A240-2512-C6DE-0EE6B38A4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704" y="457199"/>
            <a:ext cx="3953437" cy="5271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820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CD25BCC-E406-2173-1641-3BDBCEFE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16</a:t>
            </a:fld>
            <a:endParaRPr lang="ru-RU" dirty="0"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2D5A86FF-E967-B467-02B6-2691E82D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698">
            <a:off x="363775" y="343698"/>
            <a:ext cx="4181507" cy="31361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564A2BF4-D442-83C0-7D14-86FD5D05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82" y="3429000"/>
            <a:ext cx="3049471" cy="3135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C4327C6C-3727-B4DC-6FFE-043ED0CA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045">
            <a:off x="6687672" y="997172"/>
            <a:ext cx="4873952" cy="3655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5719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FBBB79-8667-AAD8-86B6-738973CC7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6" y="457199"/>
            <a:ext cx="8863524" cy="1109589"/>
          </a:xfrm>
        </p:spPr>
        <p:txBody>
          <a:bodyPr/>
          <a:lstStyle/>
          <a:p>
            <a:r>
              <a:rPr lang="ru-RU" sz="3200" dirty="0">
                <a:effectLst/>
                <a:latin typeface="-apple-system"/>
              </a:rPr>
              <a:t>мастер-класс </a:t>
            </a:r>
            <a:r>
              <a:rPr lang="ru-RU" sz="3200" dirty="0" smtClean="0">
                <a:effectLst/>
                <a:latin typeface="-apple-system"/>
              </a:rPr>
              <a:t>«Дышим </a:t>
            </a:r>
            <a:r>
              <a:rPr lang="ru-RU" sz="3200" dirty="0">
                <a:effectLst/>
                <a:latin typeface="-apple-system"/>
              </a:rPr>
              <a:t>правильно-растем здоровыми</a:t>
            </a:r>
            <a:r>
              <a:rPr lang="ru-RU" sz="3200" dirty="0" smtClean="0">
                <a:effectLst/>
                <a:latin typeface="-apple-system"/>
              </a:rPr>
              <a:t>»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8D84741-C600-D739-16B6-D92E76D6F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8F63A3B-78C7-47BE-AE5E-E10140E04643}" type="slidenum">
              <a:rPr lang="ru-RU" smtClean="0"/>
              <a:pPr rtl="0"/>
              <a:t>17</a:t>
            </a:fld>
            <a:endParaRPr lang="ru-RU" dirty="0"/>
          </a:p>
        </p:txBody>
      </p:sp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7F0E6987-ABE4-5F2B-2AF0-6A0C2B9162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304" y="2074281"/>
            <a:ext cx="5336931" cy="4002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6366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34500AA-C684-92E3-BA95-208BAEF3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18</a:t>
            </a:fld>
            <a:endParaRPr lang="ru-RU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1AC472-1AE8-4136-51D7-A22B167C20C3}"/>
              </a:ext>
            </a:extLst>
          </p:cNvPr>
          <p:cNvSpPr txBox="1"/>
          <p:nvPr/>
        </p:nvSpPr>
        <p:spPr>
          <a:xfrm>
            <a:off x="189781" y="0"/>
            <a:ext cx="11386867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Тема мастер-класса: Дышим правильно – растём здоровыми</a:t>
            </a:r>
          </a:p>
          <a:p>
            <a:endParaRPr lang="ru-RU" sz="2000" b="1" dirty="0">
              <a:solidFill>
                <a:schemeClr val="accent6"/>
              </a:solidFill>
              <a:latin typeface="-apple-system"/>
            </a:endParaRP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Цель мероприятия: Повышение осведомлённости об основах правильного дыхания, обсуждение влияния дыхательных практик на здоровье, ответы на вопросы участников.</a:t>
            </a:r>
          </a:p>
          <a:p>
            <a:endParaRPr lang="ru-RU" sz="2000" b="1" dirty="0">
              <a:solidFill>
                <a:schemeClr val="accent6"/>
              </a:solidFill>
              <a:latin typeface="-apple-system"/>
            </a:endParaRP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Основные темы для обсуждения: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Основы дыхательной гимнастики: техники глубокого дыхания.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Польза дыхательных упражнений: улучшение работы лёгких, снижение стресса.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Практические советы: как включить дыхательные упражнения в повседневную жизнь.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Ответы на часто задаваемые вопросы о дыхании и здоровье.</a:t>
            </a:r>
          </a:p>
          <a:p>
            <a:endParaRPr lang="ru-RU" sz="2000" b="1" dirty="0">
              <a:solidFill>
                <a:schemeClr val="accent6"/>
              </a:solidFill>
              <a:latin typeface="-apple-system"/>
            </a:endParaRP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Ход мероприятия: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Вступительное слово ведущего.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Краткая презентация основ правильного дыхания.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Демонстрация простых дыхательных техник.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-Показ тренажеров для дыхательной гимнастики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Сессия вопросов и ответов.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-Изготовление дыхательного тренажера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-apple-system"/>
              </a:rPr>
              <a:t>   - Заключительные рекомендации.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59463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354611B-F653-F244-9713-3032061C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19</a:t>
            </a:fld>
            <a:endParaRPr lang="ru-RU" dirty="0">
              <a:latin typeface="+mn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6D4D1176-A8C6-5DCC-F802-A6ECB8EBC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69" y="4023707"/>
            <a:ext cx="3462945" cy="2597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4E7CD6B7-D4D0-9507-211D-B0437CBC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19" y="320232"/>
            <a:ext cx="4111870" cy="3093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11F81AAA-AF91-D92D-02A9-AF6B123E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6" y="4020592"/>
            <a:ext cx="3452124" cy="2597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="" xmlns:a16="http://schemas.microsoft.com/office/drawing/2014/main" id="{B995453F-BCB3-4C81-84B3-8B76FD7D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020592"/>
            <a:ext cx="3544790" cy="2666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="" xmlns:a16="http://schemas.microsoft.com/office/drawing/2014/main" id="{5FFCD93D-5846-740F-B643-27D28D50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88" y="457199"/>
            <a:ext cx="4222387" cy="3176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076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0113" y="414068"/>
            <a:ext cx="1078302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  </a:t>
            </a:r>
            <a:r>
              <a:rPr lang="ru-RU" sz="5000" b="1" i="1" dirty="0">
                <a:solidFill>
                  <a:srgbClr val="002060"/>
                </a:solidFill>
              </a:rPr>
              <a:t>Актуальность темы:</a:t>
            </a:r>
          </a:p>
          <a:p>
            <a:r>
              <a:rPr lang="ru-RU" sz="4000" dirty="0"/>
              <a:t> 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В последнее время среди родителей детей старшей группы детского сада отмечается повышенный интерес к вопросам воспитания и развития своих детей.</a:t>
            </a:r>
          </a:p>
          <a:p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Дети старшей группы постепенно взрослеют, их познавательные способности расширяются, они начинают проявлять больший интерес к окружающему миру и задают множество вопросов.</a:t>
            </a:r>
          </a:p>
          <a:p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 Родители все чаще обращаются к педагогам и специалистам с вопросами о том, как лучше поддерживать развитие ребенка, как отвечать на его вопросы и как помогать ему справляться с новыми задачами.</a:t>
            </a:r>
          </a:p>
          <a:p>
            <a:r>
              <a:rPr lang="ru-RU" sz="2600" b="1" dirty="0">
                <a:solidFill>
                  <a:schemeClr val="accent6">
                    <a:lumMod val="75000"/>
                  </a:schemeClr>
                </a:solidFill>
              </a:rPr>
              <a:t> Педагогический коллектив осознает необходимость предоставления родителям актуальной информации и методов поддержки в процессе воспитания детей данного возраста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9705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0FB82B2-D9EA-4614-DB34-45F45D361151}"/>
              </a:ext>
            </a:extLst>
          </p:cNvPr>
          <p:cNvSpPr txBox="1"/>
          <p:nvPr/>
        </p:nvSpPr>
        <p:spPr>
          <a:xfrm>
            <a:off x="193431" y="123092"/>
            <a:ext cx="894837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ru-RU" sz="3200" b="1" i="0" dirty="0">
                <a:solidFill>
                  <a:schemeClr val="accent6"/>
                </a:solidFill>
                <a:effectLst/>
                <a:latin typeface="-apple-system"/>
              </a:rPr>
              <a:t>Рекомендации для педагогов</a:t>
            </a:r>
          </a:p>
          <a:p>
            <a:r>
              <a:rPr lang="ru-RU" sz="2800" dirty="0">
                <a:solidFill>
                  <a:schemeClr val="accent6"/>
                </a:solidFill>
              </a:rPr>
              <a:t/>
            </a:r>
            <a:br>
              <a:rPr lang="ru-RU" sz="2800" dirty="0">
                <a:solidFill>
                  <a:schemeClr val="accent6"/>
                </a:solidFill>
              </a:rPr>
            </a:br>
            <a:r>
              <a:rPr lang="ru-RU" sz="2800" b="1" i="0" dirty="0">
                <a:solidFill>
                  <a:schemeClr val="accent6"/>
                </a:solidFill>
                <a:effectLst/>
                <a:latin typeface="-apple-system"/>
              </a:rPr>
              <a:t>* Важно заранее информировать родителей о теме встречи.</a:t>
            </a:r>
            <a:r>
              <a:rPr lang="ru-RU" sz="2800" b="1" dirty="0">
                <a:solidFill>
                  <a:schemeClr val="accent6"/>
                </a:solidFill>
              </a:rPr>
              <a:t/>
            </a:r>
            <a:br>
              <a:rPr lang="ru-RU" sz="2800" b="1" dirty="0">
                <a:solidFill>
                  <a:schemeClr val="accent6"/>
                </a:solidFill>
              </a:rPr>
            </a:br>
            <a:r>
              <a:rPr lang="ru-RU" sz="2800" b="1" i="0" dirty="0">
                <a:solidFill>
                  <a:schemeClr val="accent6"/>
                </a:solidFill>
                <a:effectLst/>
                <a:latin typeface="-apple-system"/>
              </a:rPr>
              <a:t>* Подготовить материалы для наглядной демонстрации (плакаты, презентации).</a:t>
            </a:r>
            <a:r>
              <a:rPr lang="ru-RU" sz="2800" b="1" dirty="0">
                <a:solidFill>
                  <a:schemeClr val="accent6"/>
                </a:solidFill>
              </a:rPr>
              <a:t/>
            </a:r>
            <a:br>
              <a:rPr lang="ru-RU" sz="2800" b="1" dirty="0">
                <a:solidFill>
                  <a:schemeClr val="accent6"/>
                </a:solidFill>
              </a:rPr>
            </a:br>
            <a:r>
              <a:rPr lang="ru-RU" sz="2800" b="1" i="0" dirty="0">
                <a:solidFill>
                  <a:schemeClr val="accent6"/>
                </a:solidFill>
                <a:effectLst/>
                <a:latin typeface="-apple-system"/>
              </a:rPr>
              <a:t>* Организовать пространство так, чтобы всем участникам было комфортно участвовать в дискуссии.</a:t>
            </a:r>
            <a:endParaRPr lang="ru-RU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2101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738C8C55-6D49-8E4B-3DCD-EACD96C4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21</a:t>
            </a:fld>
            <a:endParaRPr lang="ru-RU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8AD0AB-C91F-CED2-3645-59467E3DC238}"/>
              </a:ext>
            </a:extLst>
          </p:cNvPr>
          <p:cNvSpPr txBox="1"/>
          <p:nvPr/>
        </p:nvSpPr>
        <p:spPr>
          <a:xfrm>
            <a:off x="1503485" y="1239716"/>
            <a:ext cx="764271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6"/>
                </a:solidFill>
                <a:effectLst/>
                <a:latin typeface="-apple-system"/>
              </a:rPr>
              <a:t> </a:t>
            </a:r>
            <a:r>
              <a:rPr lang="ru-RU" sz="3200" b="1" i="0" dirty="0">
                <a:solidFill>
                  <a:schemeClr val="accent6"/>
                </a:solidFill>
                <a:effectLst/>
                <a:latin typeface="-apple-system"/>
              </a:rPr>
              <a:t>Заключение</a:t>
            </a:r>
            <a:r>
              <a:rPr lang="ru-RU" sz="2400" b="1" dirty="0">
                <a:solidFill>
                  <a:schemeClr val="accent6"/>
                </a:solidFill>
              </a:rPr>
              <a:t/>
            </a:r>
            <a:br>
              <a:rPr lang="ru-RU" sz="2400" b="1" dirty="0">
                <a:solidFill>
                  <a:schemeClr val="accent6"/>
                </a:solidFill>
              </a:rPr>
            </a:br>
            <a:r>
              <a:rPr lang="ru-RU" sz="2400" b="1" dirty="0">
                <a:solidFill>
                  <a:schemeClr val="accent6"/>
                </a:solidFill>
              </a:rPr>
              <a:t/>
            </a:r>
            <a:br>
              <a:rPr lang="ru-RU" sz="2400" b="1" dirty="0">
                <a:solidFill>
                  <a:schemeClr val="accent6"/>
                </a:solidFill>
              </a:rPr>
            </a:br>
            <a:r>
              <a:rPr lang="ru-RU" sz="2800" b="1" i="0" dirty="0">
                <a:solidFill>
                  <a:schemeClr val="accent6"/>
                </a:solidFill>
                <a:effectLst/>
                <a:latin typeface="-apple-system"/>
              </a:rPr>
              <a:t>* Вечера вопросов и ответов способствуют укреплению связи между семьями и образовательным учреждением.</a:t>
            </a:r>
            <a:r>
              <a:rPr lang="ru-RU" sz="2800" b="1" dirty="0">
                <a:solidFill>
                  <a:schemeClr val="accent6"/>
                </a:solidFill>
              </a:rPr>
              <a:t/>
            </a:r>
            <a:br>
              <a:rPr lang="ru-RU" sz="2800" b="1" dirty="0">
                <a:solidFill>
                  <a:schemeClr val="accent6"/>
                </a:solidFill>
              </a:rPr>
            </a:br>
            <a:r>
              <a:rPr lang="ru-RU" sz="2800" b="1" i="0" dirty="0">
                <a:solidFill>
                  <a:schemeClr val="accent6"/>
                </a:solidFill>
                <a:effectLst/>
                <a:latin typeface="-apple-system"/>
              </a:rPr>
              <a:t>* Это эффективный способ повышения родительской компетентности и улучшения качества воспитания детей.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0325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849782"/>
            <a:ext cx="5181599" cy="272770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Спасибо за внимание !</a:t>
            </a:r>
          </a:p>
        </p:txBody>
      </p:sp>
    </p:spTree>
    <p:extLst>
      <p:ext uri="{BB962C8B-B14F-4D97-AF65-F5344CB8AC3E}">
        <p14:creationId xmlns="" xmlns:p14="http://schemas.microsoft.com/office/powerpoint/2010/main" val="197317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3</a:t>
            </a:fld>
            <a:endParaRPr lang="ru-RU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1654" y="701703"/>
            <a:ext cx="100756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Нами было проведено анкетирование среди родителей о приоритетных темах и предпочтительных формах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взаимодействия. Проанализировав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результаты опроса мы пришли к выводу о необходимости внедрить  инновационную формы работы с родителями «Вечера вопросов и ответов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»,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направленную на повышение их осведомленности и компетентности в вопросах воспитания детей старшей группы.</a:t>
            </a:r>
          </a:p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Ожидаемые результаты: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повышение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уровня информированности и вовлеченности родителей в процесс воспитания детей старшей группы, улучшение качества взаимодействия педагогов и родителей, а также успешная адаптация детей к новым этапам обучения и социализации.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407280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96" y="690113"/>
            <a:ext cx="5538159" cy="58794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400" b="0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sz="2400" b="0" dirty="0">
                <a:solidFill>
                  <a:srgbClr val="000000"/>
                </a:solidFill>
                <a:latin typeface="-apple-system"/>
              </a:rPr>
            </a:br>
            <a:r>
              <a:rPr lang="ru-RU" sz="2400" i="0" dirty="0">
                <a:effectLst/>
                <a:latin typeface="-apple-system"/>
              </a:rPr>
              <a:t>* Вечера вопросов и ответов являются одной из наиболее эффективных форм работы с родителями и детьми в дошкольных образовательных учреждениях.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i="0" dirty="0">
                <a:effectLst/>
                <a:latin typeface="-apple-system"/>
              </a:rPr>
              <a:t>* Основная цель таких мероприятий – создание доверительной атмосферы между педагогами, родителями и воспитанниками для обсуждения важных тем воспитания и развития ребенка.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="" xmlns:a16="http://schemas.microsoft.com/office/drawing/2014/main" id="{7D7119F2-6DBD-8168-9C7D-ED7E3914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46" y="1812496"/>
            <a:ext cx="3947745" cy="4757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321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192" y="491490"/>
            <a:ext cx="9389207" cy="504107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dirty="0"/>
              <a:t/>
            </a:r>
            <a:br>
              <a:rPr lang="ru-RU" sz="2800" dirty="0"/>
            </a:br>
            <a:r>
              <a:rPr lang="ru-RU" sz="3200" i="0" dirty="0">
                <a:effectLst/>
                <a:latin typeface="-apple-system"/>
              </a:rPr>
              <a:t>Цели</a:t>
            </a:r>
            <a:r>
              <a:rPr lang="ru-RU" sz="2800" i="0" dirty="0">
                <a:effectLst/>
                <a:latin typeface="-apple-system"/>
              </a:rPr>
              <a:t>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600" i="0" dirty="0">
                <a:effectLst/>
                <a:latin typeface="-apple-system"/>
              </a:rPr>
              <a:t>* Укрепление сотрудничества между семьей и детским садом.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i="0" dirty="0">
                <a:effectLst/>
                <a:latin typeface="-apple-system"/>
              </a:rPr>
              <a:t>* Повышение уровня осведомленности родителей о процессах воспитания и обучения детей</a:t>
            </a:r>
            <a:r>
              <a:rPr lang="ru-RU" sz="2800" i="0" dirty="0">
                <a:effectLst/>
                <a:latin typeface="-apple-system"/>
              </a:rPr>
              <a:t>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200" i="0" dirty="0">
                <a:effectLst/>
                <a:latin typeface="-apple-system"/>
              </a:rPr>
              <a:t>Задачи</a:t>
            </a:r>
            <a:r>
              <a:rPr lang="ru-RU" sz="2800" i="0" dirty="0">
                <a:effectLst/>
                <a:latin typeface="-apple-system"/>
              </a:rPr>
              <a:t>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0" dirty="0">
                <a:effectLst/>
                <a:latin typeface="-apple-system"/>
              </a:rPr>
              <a:t>* </a:t>
            </a:r>
            <a:r>
              <a:rPr lang="ru-RU" sz="2600" i="0" dirty="0">
                <a:effectLst/>
                <a:latin typeface="-apple-system"/>
              </a:rPr>
              <a:t>Обсуждение актуальных вопросов воспитания и образования.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i="0" dirty="0">
                <a:effectLst/>
                <a:latin typeface="-apple-system"/>
              </a:rPr>
              <a:t>* Предоставление родителям возможности задать вопросы специалистам.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i="0" dirty="0">
                <a:effectLst/>
                <a:latin typeface="-apple-system"/>
              </a:rPr>
              <a:t>* Развитие у детей коммуникативных навыков через активное участие в мероприятии.</a:t>
            </a:r>
            <a:endParaRPr lang="ru-RU" sz="2600" dirty="0"/>
          </a:p>
        </p:txBody>
      </p:sp>
    </p:spTree>
    <p:extLst>
      <p:ext uri="{BB962C8B-B14F-4D97-AF65-F5344CB8AC3E}">
        <p14:creationId xmlns="" xmlns:p14="http://schemas.microsoft.com/office/powerpoint/2010/main" val="290649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83" y="631178"/>
            <a:ext cx="5259554" cy="63502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ru-RU" i="0" dirty="0">
                <a:solidFill>
                  <a:srgbClr val="C00000"/>
                </a:solidFill>
                <a:effectLst/>
                <a:latin typeface="-apple-system"/>
              </a:rPr>
              <a:t>Преимущества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90" y="1543050"/>
            <a:ext cx="10867293" cy="4732020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r>
              <a:rPr lang="ru-RU" sz="2800" b="1" i="0" dirty="0">
                <a:effectLst/>
                <a:latin typeface="-apple-system"/>
              </a:rPr>
              <a:t>Для родителей: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b="1" i="0" dirty="0">
                <a:effectLst/>
                <a:latin typeface="-apple-system"/>
              </a:rPr>
              <a:t>* Возможность получить квалифицированные ответы от педагогов и специалистов.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Улучшение понимания потребностей и особенностей своего ребенка.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Установление тесного контакта с воспитателями и другими родителями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800" b="1" i="0" dirty="0">
                <a:effectLst/>
                <a:latin typeface="-apple-system"/>
              </a:rPr>
              <a:t>Для детей: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b="1" i="0" dirty="0">
                <a:effectLst/>
                <a:latin typeface="-apple-system"/>
              </a:rPr>
              <a:t>* Участие в </a:t>
            </a:r>
            <a:r>
              <a:rPr lang="ru-RU" b="1" i="0" dirty="0" smtClean="0">
                <a:effectLst/>
                <a:latin typeface="-apple-system"/>
              </a:rPr>
              <a:t>обсуждении, </a:t>
            </a:r>
            <a:r>
              <a:rPr lang="ru-RU" b="1" i="0" dirty="0">
                <a:effectLst/>
                <a:latin typeface="-apple-system"/>
              </a:rPr>
              <a:t>помогает развивать речь и уверенность в себе.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-apple-system"/>
              </a:rPr>
              <a:t>* Активизация познавательной деятельности.</a:t>
            </a:r>
          </a:p>
          <a:p>
            <a:r>
              <a:rPr lang="ru-RU" b="1" dirty="0" smtClean="0">
                <a:latin typeface="-apple-system"/>
              </a:rPr>
              <a:t>* </a:t>
            </a:r>
            <a:r>
              <a:rPr lang="ru-RU" b="1" i="0" dirty="0">
                <a:effectLst/>
                <a:latin typeface="-apple-system"/>
              </a:rPr>
              <a:t>Дети учатся задавать вопросы и выражать свои мысли.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5292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239" y="342900"/>
            <a:ext cx="5257800" cy="146831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Организация мероприятия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DDD6BDC-E008-6AB7-55A1-46ED9BCF05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13639" y="1688123"/>
            <a:ext cx="7794788" cy="4353861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2600" dirty="0"/>
              <a:t/>
            </a:r>
            <a:br>
              <a:rPr lang="ru-RU" sz="2600" dirty="0"/>
            </a:br>
            <a:r>
              <a:rPr lang="ru-RU" b="1" i="0" dirty="0">
                <a:effectLst/>
                <a:latin typeface="-apple-system"/>
              </a:rPr>
              <a:t>Подготовка: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Определение темы вечера.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Приглашение специалистов если требуется (психологов, логопедов, инструктора ФИЗО).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Создание программы мероприятия.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Проведение: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Приветствие участников.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Краткое вступительное слово ведущего.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Основной блок вопросов и ответов.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0" dirty="0">
                <a:effectLst/>
                <a:latin typeface="-apple-system"/>
              </a:rPr>
              <a:t>* Заключительная часть: подведение итогов, обратная связь.</a:t>
            </a:r>
            <a:r>
              <a:rPr lang="ru-RU" sz="2600" b="1" dirty="0"/>
              <a:t/>
            </a:r>
            <a:br>
              <a:rPr lang="ru-RU" sz="2600" b="1" dirty="0"/>
            </a:br>
            <a:endParaRPr lang="ru-RU" sz="2600" b="1" dirty="0"/>
          </a:p>
        </p:txBody>
      </p:sp>
    </p:spTree>
    <p:extLst>
      <p:ext uri="{BB962C8B-B14F-4D97-AF65-F5344CB8AC3E}">
        <p14:creationId xmlns="" xmlns:p14="http://schemas.microsoft.com/office/powerpoint/2010/main" val="113171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199"/>
            <a:ext cx="12053977" cy="7427344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Планируемые  </a:t>
            </a:r>
            <a:r>
              <a:rPr lang="ru-RU" dirty="0"/>
              <a:t>практики: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2000" dirty="0" smtClean="0">
                <a:latin typeface="-apple-system"/>
              </a:rPr>
              <a:t>1. </a:t>
            </a:r>
            <a:r>
              <a:rPr lang="ru-RU" sz="2000" i="1" dirty="0" smtClean="0">
                <a:effectLst/>
                <a:latin typeface="-apple-system"/>
              </a:rPr>
              <a:t>октябрь</a:t>
            </a:r>
            <a:r>
              <a:rPr lang="ru-RU" sz="2000" i="0" dirty="0">
                <a:effectLst/>
                <a:latin typeface="-apple-system"/>
              </a:rPr>
              <a:t>:</a:t>
            </a:r>
            <a:br>
              <a:rPr lang="ru-RU" sz="2000" i="0" dirty="0">
                <a:effectLst/>
                <a:latin typeface="-apple-system"/>
              </a:rPr>
            </a:br>
            <a:r>
              <a:rPr lang="ru-RU" sz="2000" i="0" dirty="0">
                <a:effectLst/>
                <a:latin typeface="-apple-system"/>
              </a:rPr>
              <a:t> мастер </a:t>
            </a:r>
            <a:r>
              <a:rPr lang="ru-RU" sz="2000" i="0" dirty="0" smtClean="0">
                <a:effectLst/>
                <a:latin typeface="-apple-system"/>
              </a:rPr>
              <a:t>- класс </a:t>
            </a:r>
            <a:r>
              <a:rPr lang="ru-RU" sz="2000" i="0" dirty="0">
                <a:effectLst/>
                <a:latin typeface="-apple-system"/>
              </a:rPr>
              <a:t>ко дню </a:t>
            </a:r>
            <a:r>
              <a:rPr lang="ru-RU" sz="2000" i="0" dirty="0" smtClean="0">
                <a:effectLst/>
                <a:latin typeface="-apple-system"/>
              </a:rPr>
              <a:t>матери «изготовление праздничной открытки»</a:t>
            </a:r>
            <a:r>
              <a:rPr lang="ru-RU" sz="2000" dirty="0">
                <a:latin typeface="-apple-system"/>
              </a:rPr>
              <a:t/>
            </a:r>
            <a:br>
              <a:rPr lang="ru-RU" sz="2000" dirty="0">
                <a:latin typeface="-apple-system"/>
              </a:rPr>
            </a:br>
            <a:r>
              <a:rPr lang="ru-RU" sz="2000" dirty="0">
                <a:latin typeface="-apple-system"/>
              </a:rPr>
              <a:t>2</a:t>
            </a:r>
            <a:r>
              <a:rPr lang="ru-RU" sz="2000" dirty="0" smtClean="0">
                <a:latin typeface="-apple-system"/>
              </a:rPr>
              <a:t>. </a:t>
            </a:r>
            <a:r>
              <a:rPr lang="ru-RU" sz="2000" i="1" dirty="0" smtClean="0">
                <a:latin typeface="-apple-system"/>
              </a:rPr>
              <a:t>ноябрь</a:t>
            </a:r>
            <a:r>
              <a:rPr lang="ru-RU" sz="2000" i="0" dirty="0">
                <a:effectLst/>
                <a:latin typeface="-apple-system"/>
              </a:rPr>
              <a:t>: </a:t>
            </a:r>
            <a:br>
              <a:rPr lang="ru-RU" sz="2000" i="0" dirty="0">
                <a:effectLst/>
                <a:latin typeface="-apple-system"/>
              </a:rPr>
            </a:br>
            <a:r>
              <a:rPr lang="ru-RU" sz="2000" i="0" dirty="0" smtClean="0">
                <a:effectLst/>
                <a:latin typeface="-apple-system"/>
              </a:rPr>
              <a:t>Вечер вопросов и ответов </a:t>
            </a:r>
            <a:r>
              <a:rPr lang="ru-RU" sz="2000" dirty="0" smtClean="0">
                <a:latin typeface="-apple-system"/>
              </a:rPr>
              <a:t>«Физическое развитие детей старшего возраста».</a:t>
            </a:r>
            <a:br>
              <a:rPr lang="ru-RU" sz="2000" dirty="0" smtClean="0">
                <a:latin typeface="-apple-system"/>
              </a:rPr>
            </a:br>
            <a:r>
              <a:rPr lang="ru-RU" sz="2000" dirty="0" smtClean="0">
                <a:latin typeface="-apple-system"/>
              </a:rPr>
              <a:t>(Совместное </a:t>
            </a:r>
            <a:r>
              <a:rPr lang="ru-RU" sz="2000" dirty="0">
                <a:latin typeface="-apple-system"/>
              </a:rPr>
              <a:t>обсуждение вопросов здоровья и физической активности</a:t>
            </a:r>
            <a:r>
              <a:rPr lang="ru-RU" sz="2000" i="0" dirty="0">
                <a:effectLst/>
                <a:latin typeface="-apple-system"/>
              </a:rPr>
              <a:t/>
            </a:r>
            <a:br>
              <a:rPr lang="ru-RU" sz="2000" i="0" dirty="0">
                <a:effectLst/>
                <a:latin typeface="-apple-system"/>
              </a:rPr>
            </a:br>
            <a:r>
              <a:rPr lang="ru-RU" sz="2000" i="0" dirty="0">
                <a:effectLst/>
                <a:latin typeface="-apple-system"/>
              </a:rPr>
              <a:t>3</a:t>
            </a:r>
            <a:r>
              <a:rPr lang="ru-RU" sz="2000" i="0" dirty="0" smtClean="0">
                <a:effectLst/>
                <a:latin typeface="-apple-system"/>
              </a:rPr>
              <a:t>. </a:t>
            </a:r>
            <a:r>
              <a:rPr lang="ru-RU" sz="2000" i="1" dirty="0" smtClean="0">
                <a:effectLst/>
                <a:latin typeface="-apple-system"/>
              </a:rPr>
              <a:t>Декабрь:</a:t>
            </a:r>
            <a:r>
              <a:rPr lang="ru-RU" sz="2000" i="1" dirty="0">
                <a:effectLst/>
                <a:latin typeface="-apple-system"/>
              </a:rPr>
              <a:t/>
            </a:r>
            <a:br>
              <a:rPr lang="ru-RU" sz="2000" i="1" dirty="0">
                <a:effectLst/>
                <a:latin typeface="-apple-system"/>
              </a:rPr>
            </a:br>
            <a:r>
              <a:rPr lang="ru-RU" sz="2000" i="1" dirty="0">
                <a:effectLst/>
                <a:latin typeface="-apple-system"/>
              </a:rPr>
              <a:t>мастер-класс </a:t>
            </a:r>
            <a:r>
              <a:rPr lang="ru-RU" sz="2000" i="1" dirty="0" smtClean="0">
                <a:effectLst/>
                <a:latin typeface="-apple-system"/>
              </a:rPr>
              <a:t>«Дышим </a:t>
            </a:r>
            <a:r>
              <a:rPr lang="ru-RU" sz="2000" i="1" dirty="0">
                <a:effectLst/>
                <a:latin typeface="-apple-system"/>
              </a:rPr>
              <a:t>правильно-растем здоровыми».</a:t>
            </a:r>
            <a:br>
              <a:rPr lang="ru-RU" sz="2000" i="1" dirty="0">
                <a:effectLst/>
                <a:latin typeface="-apple-system"/>
              </a:rPr>
            </a:br>
            <a:r>
              <a:rPr lang="ru-RU" sz="2000" i="1" dirty="0">
                <a:effectLst/>
                <a:latin typeface="-apple-system"/>
              </a:rPr>
              <a:t>4. </a:t>
            </a:r>
            <a:r>
              <a:rPr lang="ru-RU" sz="2000" i="1" dirty="0" smtClean="0">
                <a:effectLst/>
                <a:latin typeface="-apple-system"/>
              </a:rPr>
              <a:t>январь:</a:t>
            </a:r>
            <a:br>
              <a:rPr lang="ru-RU" sz="2000" i="1" dirty="0" smtClean="0">
                <a:effectLst/>
                <a:latin typeface="-apple-system"/>
              </a:rPr>
            </a:br>
            <a:r>
              <a:rPr lang="ru-RU" sz="2000" i="1" dirty="0" smtClean="0">
                <a:effectLst/>
                <a:latin typeface="-apple-system"/>
              </a:rPr>
              <a:t> тренинг </a:t>
            </a:r>
            <a:r>
              <a:rPr lang="ru-RU" sz="2000" i="0" dirty="0">
                <a:effectLst/>
                <a:latin typeface="-apple-system"/>
              </a:rPr>
              <a:t>«Социально-эмоциональное развитие детей»</a:t>
            </a:r>
            <a:br>
              <a:rPr lang="ru-RU" sz="2000" i="0" dirty="0">
                <a:effectLst/>
                <a:latin typeface="-apple-system"/>
              </a:rPr>
            </a:br>
            <a:r>
              <a:rPr lang="ru-RU" sz="2000" i="0" dirty="0">
                <a:effectLst/>
                <a:latin typeface="-apple-system"/>
              </a:rPr>
              <a:t>5. </a:t>
            </a:r>
            <a:r>
              <a:rPr lang="ru-RU" sz="2000" i="1" dirty="0">
                <a:latin typeface="-apple-system"/>
              </a:rPr>
              <a:t>февраль:</a:t>
            </a:r>
            <a:br>
              <a:rPr lang="ru-RU" sz="2000" i="1" dirty="0">
                <a:latin typeface="-apple-system"/>
              </a:rPr>
            </a:br>
            <a:r>
              <a:rPr lang="ru-RU" sz="2000" dirty="0">
                <a:latin typeface="-apple-system"/>
              </a:rPr>
              <a:t>тренинг </a:t>
            </a:r>
            <a:r>
              <a:rPr lang="ru-RU" sz="2000" i="0" dirty="0">
                <a:effectLst/>
                <a:latin typeface="-apple-system"/>
              </a:rPr>
              <a:t>«Безопасность детей в быту и на улице».</a:t>
            </a:r>
            <a:br>
              <a:rPr lang="ru-RU" sz="2000" i="0" dirty="0">
                <a:effectLst/>
                <a:latin typeface="-apple-system"/>
              </a:rPr>
            </a:br>
            <a:r>
              <a:rPr lang="ru-RU" sz="2000" b="1" i="1" dirty="0">
                <a:latin typeface="-apple-system"/>
              </a:rPr>
              <a:t>6.</a:t>
            </a:r>
            <a:r>
              <a:rPr lang="ru-RU" sz="2000" i="1" dirty="0">
                <a:latin typeface="-apple-system"/>
              </a:rPr>
              <a:t> </a:t>
            </a:r>
            <a:r>
              <a:rPr lang="ru-RU" sz="2000" i="1" dirty="0" smtClean="0">
                <a:latin typeface="-apple-system"/>
              </a:rPr>
              <a:t>Март</a:t>
            </a:r>
            <a:r>
              <a:rPr lang="ru-RU" sz="2000" b="1" i="1" dirty="0" smtClean="0">
                <a:latin typeface="-apple-system"/>
              </a:rPr>
              <a:t>:</a:t>
            </a:r>
            <a:r>
              <a:rPr lang="ru-RU" sz="2000" b="1" i="1" dirty="0">
                <a:latin typeface="-apple-system"/>
              </a:rPr>
              <a:t/>
            </a:r>
            <a:br>
              <a:rPr lang="ru-RU" sz="2000" b="1" i="1" dirty="0">
                <a:latin typeface="-apple-system"/>
              </a:rPr>
            </a:br>
            <a:r>
              <a:rPr lang="ru-RU" sz="2000" dirty="0" smtClean="0">
                <a:latin typeface="-apple-system"/>
              </a:rPr>
              <a:t>совместное обсуждение</a:t>
            </a:r>
            <a:r>
              <a:rPr lang="ru-RU" sz="2000" b="0" dirty="0" smtClean="0">
                <a:latin typeface="-apple-system"/>
              </a:rPr>
              <a:t>: </a:t>
            </a:r>
            <a:r>
              <a:rPr lang="ru-RU" sz="2000" b="1" dirty="0" smtClean="0">
                <a:latin typeface="-apple-system"/>
              </a:rPr>
              <a:t>«</a:t>
            </a:r>
            <a:r>
              <a:rPr lang="ru-RU" sz="2000" b="1" dirty="0" smtClean="0">
                <a:effectLst/>
                <a:latin typeface="-apple-system"/>
              </a:rPr>
              <a:t>Поддержка </a:t>
            </a:r>
            <a:r>
              <a:rPr lang="ru-RU" sz="2000" b="1" dirty="0">
                <a:effectLst/>
                <a:latin typeface="-apple-system"/>
              </a:rPr>
              <a:t>познавательного интереса у детей»</a:t>
            </a:r>
            <a:br>
              <a:rPr lang="ru-RU" sz="2000" b="1" dirty="0">
                <a:effectLst/>
                <a:latin typeface="-apple-system"/>
              </a:rPr>
            </a:br>
            <a:r>
              <a:rPr lang="ru-RU" sz="2000" b="1" i="1" dirty="0">
                <a:latin typeface="-apple-system"/>
              </a:rPr>
              <a:t>7. Апрель :</a:t>
            </a:r>
            <a:br>
              <a:rPr lang="ru-RU" sz="2000" b="1" i="1" dirty="0">
                <a:latin typeface="-apple-system"/>
              </a:rPr>
            </a:br>
            <a:r>
              <a:rPr lang="ru-RU" sz="2000" b="1" dirty="0" smtClean="0">
                <a:latin typeface="-apple-system"/>
              </a:rPr>
              <a:t>«Как </a:t>
            </a:r>
            <a:r>
              <a:rPr lang="ru-RU" sz="2000" b="1" dirty="0">
                <a:latin typeface="-apple-system"/>
              </a:rPr>
              <a:t>подготовить ребенка  к школе</a:t>
            </a:r>
            <a:r>
              <a:rPr lang="ru-RU" sz="2000" b="1" dirty="0" smtClean="0">
                <a:latin typeface="-apple-system"/>
              </a:rPr>
              <a:t>» ( практические советы по подготовке к первому классу»)</a:t>
            </a:r>
            <a:r>
              <a:rPr lang="ru-RU" sz="2000" b="1" dirty="0">
                <a:latin typeface="-apple-system"/>
              </a:rPr>
              <a:t/>
            </a:r>
            <a:br>
              <a:rPr lang="ru-RU" sz="2000" b="1" dirty="0">
                <a:latin typeface="-apple-system"/>
              </a:rPr>
            </a:br>
            <a:r>
              <a:rPr lang="ru-RU" sz="2000" b="1" i="1" dirty="0">
                <a:latin typeface="-apple-system"/>
              </a:rPr>
              <a:t>8. Май:</a:t>
            </a:r>
            <a:br>
              <a:rPr lang="ru-RU" sz="2000" b="1" i="1" dirty="0">
                <a:latin typeface="-apple-system"/>
              </a:rPr>
            </a:br>
            <a:r>
              <a:rPr lang="ru-RU" sz="2000" b="1" dirty="0">
                <a:latin typeface="-apple-system"/>
              </a:rPr>
              <a:t>Совместное </a:t>
            </a:r>
            <a:r>
              <a:rPr lang="ru-RU" sz="2000" b="1" dirty="0" smtClean="0">
                <a:latin typeface="-apple-system"/>
              </a:rPr>
              <a:t>обсуждение: «Организация </a:t>
            </a:r>
            <a:r>
              <a:rPr lang="ru-RU" sz="2000" b="1" dirty="0">
                <a:latin typeface="-apple-system"/>
              </a:rPr>
              <a:t>летнего отдыха с детьми»</a:t>
            </a:r>
            <a:r>
              <a:rPr lang="ru-RU" sz="1600" b="1" i="1" dirty="0"/>
              <a:t/>
            </a:r>
            <a:br>
              <a:rPr lang="ru-RU" sz="1600" b="1" i="1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i="1" dirty="0"/>
              <a:t/>
            </a:r>
            <a:br>
              <a:rPr lang="ru-RU" sz="1600" b="1" i="1" dirty="0"/>
            </a:br>
            <a:r>
              <a:rPr lang="ru-RU" sz="2000" i="1" dirty="0">
                <a:latin typeface="-apple-system"/>
              </a:rPr>
              <a:t/>
            </a:r>
            <a:br>
              <a:rPr lang="ru-RU" sz="2000" i="1" dirty="0">
                <a:latin typeface="-apple-system"/>
              </a:rPr>
            </a:br>
            <a:r>
              <a:rPr lang="ru-RU" sz="2000" i="0" dirty="0">
                <a:effectLst/>
                <a:latin typeface="-apple-system"/>
              </a:rPr>
              <a:t/>
            </a:r>
            <a:br>
              <a:rPr lang="ru-RU" sz="2000" i="0" dirty="0">
                <a:effectLst/>
                <a:latin typeface="-apple-system"/>
              </a:rPr>
            </a:br>
            <a:endParaRPr lang="ru-RU" sz="2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859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78E769-D902-258A-E6CE-0BA63066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Реализация практики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CF749D17-9DE4-44B7-ECC5-5E5012493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ru-RU" smtClean="0"/>
              <a:pPr/>
              <a:t>9</a:t>
            </a:fld>
            <a:endParaRPr lang="ru-RU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8E8EC2F-9F6A-1481-A758-95D44D74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08" y="2823241"/>
            <a:ext cx="5533233" cy="2904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2543201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72893089_TF78438558_Win32" id="{20174D6F-D900-4129-ACAC-D46CF5FD4DB7}" vid="{268851D2-D7B5-4873-88EC-188753A90A6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{9833A5E0-7266-4DCB-946D-FA51903B56B5}tf78438558_win32</Template>
  <TotalTime>401</TotalTime>
  <Words>394</Words>
  <Application>Microsoft Office PowerPoint</Application>
  <PresentationFormat>Произвольный</PresentationFormat>
  <Paragraphs>65</Paragraphs>
  <Slides>22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Пользовательская</vt:lpstr>
      <vt:lpstr>  «Вечера вопросов и ответов – эффективная форма взаимодействия родителей и детей».  МАДОУ «Детский сад №41» Г. Верхняя пышма   Воспитатели :   Подлесных АННА МИХАЙЛОВНА    Фурасова ИРИНА АЛЕКСАНДРОВНАА.</vt:lpstr>
      <vt:lpstr>Слайд 2</vt:lpstr>
      <vt:lpstr>Слайд 3</vt:lpstr>
      <vt:lpstr>   * Вечера вопросов и ответов являются одной из наиболее эффективных форм работы с родителями и детьми в дошкольных образовательных учреждениях. * Основная цель таких мероприятий – создание доверительной атмосферы между педагогами, родителями и воспитанниками для обсуждения важных тем воспитания и развития ребенка. </vt:lpstr>
      <vt:lpstr> Цели: * Укрепление сотрудничества между семьей и детским садом. * Повышение уровня осведомленности родителей о процессах воспитания и обучения детей. Задачи: * Обсуждение актуальных вопросов воспитания и образования. * Предоставление родителям возможности задать вопросы специалистам. * Развитие у детей коммуникативных навыков через активное участие в мероприятии.</vt:lpstr>
      <vt:lpstr> Преимущества</vt:lpstr>
      <vt:lpstr>Организация мероприятия</vt:lpstr>
      <vt:lpstr>    Планируемые  практики: 1. октябрь:  мастер - класс ко дню матери «изготовление праздничной открытки» 2. ноябрь:  Вечер вопросов и ответов «Физическое развитие детей старшего возраста». (Совместное обсуждение вопросов здоровья и физической активности 3. Декабрь: мастер-класс «Дышим правильно-растем здоровыми». 4. январь:  тренинг «Социально-эмоциональное развитие детей» 5. февраль: тренинг «Безопасность детей в быту и на улице». 6. Март: совместное обсуждение: «Поддержка познавательного интереса у детей» 7. Апрель : «Как подготовить ребенка  к школе» ( практические советы по подготовке к первому классу») 8. Май: Совместное обсуждение: «Организация летнего отдыха с детьми»     </vt:lpstr>
      <vt:lpstr>Реализация практики</vt:lpstr>
      <vt:lpstr>Мастер- класс ко дню матери  «Изготовление праздничной открытки»</vt:lpstr>
      <vt:lpstr>Слайд 11</vt:lpstr>
      <vt:lpstr>Слайд 12</vt:lpstr>
      <vt:lpstr>Слайд 13</vt:lpstr>
      <vt:lpstr>Вечер вопросов и ответов«Физическое развитие детей старшего возраста».</vt:lpstr>
      <vt:lpstr>Слайд 15</vt:lpstr>
      <vt:lpstr>Слайд 16</vt:lpstr>
      <vt:lpstr>мастер-класс «Дышим правильно-растем здоровыми»</vt:lpstr>
      <vt:lpstr>Слайд 18</vt:lpstr>
      <vt:lpstr>Слайд 19</vt:lpstr>
      <vt:lpstr>Слайд 20</vt:lpstr>
      <vt:lpstr>Слайд 21</vt:lpstr>
      <vt:lpstr>Спасибо за внимание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«Вечера вопросов и ответов – эффективная форма взаимодействия родителей и детей».  Детский сад №41 Г. Верхняя пышма   Воспитатели :  Подлесных А.М                                Фурасова И.А.А.</dc:title>
  <dc:subject/>
  <dc:creator>Денис Подлесных</dc:creator>
  <cp:lastModifiedBy>Admin</cp:lastModifiedBy>
  <cp:revision>27</cp:revision>
  <dcterms:created xsi:type="dcterms:W3CDTF">2024-12-16T10:36:44Z</dcterms:created>
  <dcterms:modified xsi:type="dcterms:W3CDTF">2025-01-14T03:41:04Z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