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0" r:id="rId11"/>
    <p:sldId id="261" r:id="rId12"/>
    <p:sldId id="263" r:id="rId13"/>
    <p:sldId id="264" r:id="rId14"/>
    <p:sldId id="277" r:id="rId15"/>
    <p:sldId id="265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4" d="100"/>
          <a:sy n="54" d="100"/>
        </p:scale>
        <p:origin x="-154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74F3-90FD-4F86-9AB9-38ED5B0FF9C2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43FD-B68E-46A4-BDF6-A9D8D07BC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66CE-007A-4D5E-A633-DF1CF314074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89E7-67F9-4A36-9798-B82C9EAB8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43;&#1056;\Downloads\&#1042;&#1080;&#1076;&#1077;&#1086;%20WhatsApp%202024-10-08%20&#1074;%2012.28.19_6d8ec3ce.mp4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43;&#1056;\Downloads\&#1042;&#1080;&#1076;&#1077;&#1086;%20WhatsApp%202024-10-11%20&#1074;%2011.29.02_4c40e19f.mp4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43;&#1056;\Downloads\&#1042;&#1080;&#1076;&#1077;&#1086;%20WhatsApp%202024-10-08%20&#1074;%2012.25.59_7ff0e275.mp4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43;&#1056;\Downloads\&#1042;&#1080;&#1076;&#1077;&#1086;%20WhatsApp%202024-10-08%20&#1074;%2012.27.14_2341003d.mp4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26" name="docshapegroup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1027" name="docshap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docshape3" descr="https://gym1505.ru/sites/default/files/news/zaryadk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4" y="6307"/>
              <a:ext cx="5897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0" y="714356"/>
            <a:ext cx="7786742" cy="616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74456" rIns="507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11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«Взаимодействие инструктора по физической культуре и воспитателя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в процессе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физкультурно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оздоровительной работы в ДОУ»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1F5F"/>
              </a:solidFill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1F5F"/>
              </a:solidFill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1F5F"/>
              </a:solidFill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1F5F"/>
              </a:solidFill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2111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Подготовили:</a:t>
            </a:r>
          </a:p>
          <a:p>
            <a:pPr marL="0" marR="0" lvl="0" indent="2111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1F5F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Белоусова О.П.</a:t>
            </a:r>
          </a:p>
          <a:p>
            <a:pPr indent="21113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1F5F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rgbClr val="001F5F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оспитатель,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Швецова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Н.В.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инструктор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11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по физической культуре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0" marR="0" lvl="0" indent="211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15361" name="docshapegroup14"/>
          <p:cNvGrpSpPr>
            <a:grpSpLocks/>
          </p:cNvGrpSpPr>
          <p:nvPr/>
        </p:nvGrpSpPr>
        <p:grpSpPr bwMode="auto">
          <a:xfrm>
            <a:off x="428121" y="286535"/>
            <a:ext cx="8334340" cy="1057277"/>
            <a:chOff x="20" y="20"/>
            <a:chExt cx="12960" cy="1568"/>
          </a:xfrm>
        </p:grpSpPr>
        <p:sp>
          <p:nvSpPr>
            <p:cNvPr id="15362" name="docshape15"/>
            <p:cNvSpPr>
              <a:spLocks/>
            </p:cNvSpPr>
            <p:nvPr/>
          </p:nvSpPr>
          <p:spPr bwMode="auto">
            <a:xfrm>
              <a:off x="20" y="20"/>
              <a:ext cx="12960" cy="1568"/>
            </a:xfrm>
            <a:custGeom>
              <a:avLst/>
              <a:gdLst/>
              <a:ahLst/>
              <a:cxnLst>
                <a:cxn ang="0">
                  <a:pos x="12699" y="0"/>
                </a:cxn>
                <a:cxn ang="0">
                  <a:pos x="262" y="0"/>
                </a:cxn>
                <a:cxn ang="0">
                  <a:pos x="192" y="10"/>
                </a:cxn>
                <a:cxn ang="0">
                  <a:pos x="130" y="36"/>
                </a:cxn>
                <a:cxn ang="0">
                  <a:pos x="77" y="77"/>
                </a:cxn>
                <a:cxn ang="0">
                  <a:pos x="36" y="130"/>
                </a:cxn>
                <a:cxn ang="0">
                  <a:pos x="10" y="192"/>
                </a:cxn>
                <a:cxn ang="0">
                  <a:pos x="0" y="262"/>
                </a:cxn>
                <a:cxn ang="0">
                  <a:pos x="0" y="1306"/>
                </a:cxn>
                <a:cxn ang="0">
                  <a:pos x="10" y="1376"/>
                </a:cxn>
                <a:cxn ang="0">
                  <a:pos x="36" y="1438"/>
                </a:cxn>
                <a:cxn ang="0">
                  <a:pos x="77" y="1491"/>
                </a:cxn>
                <a:cxn ang="0">
                  <a:pos x="130" y="1532"/>
                </a:cxn>
                <a:cxn ang="0">
                  <a:pos x="192" y="1558"/>
                </a:cxn>
                <a:cxn ang="0">
                  <a:pos x="262" y="1568"/>
                </a:cxn>
                <a:cxn ang="0">
                  <a:pos x="12699" y="1568"/>
                </a:cxn>
                <a:cxn ang="0">
                  <a:pos x="12769" y="1558"/>
                </a:cxn>
                <a:cxn ang="0">
                  <a:pos x="12831" y="1532"/>
                </a:cxn>
                <a:cxn ang="0">
                  <a:pos x="12884" y="1491"/>
                </a:cxn>
                <a:cxn ang="0">
                  <a:pos x="12925" y="1438"/>
                </a:cxn>
                <a:cxn ang="0">
                  <a:pos x="12951" y="1376"/>
                </a:cxn>
                <a:cxn ang="0">
                  <a:pos x="12960" y="1306"/>
                </a:cxn>
                <a:cxn ang="0">
                  <a:pos x="12960" y="262"/>
                </a:cxn>
                <a:cxn ang="0">
                  <a:pos x="12951" y="192"/>
                </a:cxn>
                <a:cxn ang="0">
                  <a:pos x="12925" y="130"/>
                </a:cxn>
                <a:cxn ang="0">
                  <a:pos x="12884" y="77"/>
                </a:cxn>
                <a:cxn ang="0">
                  <a:pos x="12831" y="36"/>
                </a:cxn>
                <a:cxn ang="0">
                  <a:pos x="12769" y="10"/>
                </a:cxn>
                <a:cxn ang="0">
                  <a:pos x="12699" y="0"/>
                </a:cxn>
              </a:cxnLst>
              <a:rect l="0" t="0" r="r" b="b"/>
              <a:pathLst>
                <a:path w="12960" h="1568">
                  <a:moveTo>
                    <a:pt x="12699" y="0"/>
                  </a:moveTo>
                  <a:lnTo>
                    <a:pt x="262" y="0"/>
                  </a:lnTo>
                  <a:lnTo>
                    <a:pt x="192" y="10"/>
                  </a:lnTo>
                  <a:lnTo>
                    <a:pt x="130" y="36"/>
                  </a:lnTo>
                  <a:lnTo>
                    <a:pt x="77" y="77"/>
                  </a:lnTo>
                  <a:lnTo>
                    <a:pt x="36" y="130"/>
                  </a:lnTo>
                  <a:lnTo>
                    <a:pt x="10" y="192"/>
                  </a:lnTo>
                  <a:lnTo>
                    <a:pt x="0" y="262"/>
                  </a:lnTo>
                  <a:lnTo>
                    <a:pt x="0" y="1306"/>
                  </a:lnTo>
                  <a:lnTo>
                    <a:pt x="10" y="1376"/>
                  </a:lnTo>
                  <a:lnTo>
                    <a:pt x="36" y="1438"/>
                  </a:lnTo>
                  <a:lnTo>
                    <a:pt x="77" y="1491"/>
                  </a:lnTo>
                  <a:lnTo>
                    <a:pt x="130" y="1532"/>
                  </a:lnTo>
                  <a:lnTo>
                    <a:pt x="192" y="1558"/>
                  </a:lnTo>
                  <a:lnTo>
                    <a:pt x="262" y="1568"/>
                  </a:lnTo>
                  <a:lnTo>
                    <a:pt x="12699" y="1568"/>
                  </a:lnTo>
                  <a:lnTo>
                    <a:pt x="12769" y="1558"/>
                  </a:lnTo>
                  <a:lnTo>
                    <a:pt x="12831" y="1532"/>
                  </a:lnTo>
                  <a:lnTo>
                    <a:pt x="12884" y="1491"/>
                  </a:lnTo>
                  <a:lnTo>
                    <a:pt x="12925" y="1438"/>
                  </a:lnTo>
                  <a:lnTo>
                    <a:pt x="12951" y="1376"/>
                  </a:lnTo>
                  <a:lnTo>
                    <a:pt x="12960" y="1306"/>
                  </a:lnTo>
                  <a:lnTo>
                    <a:pt x="12960" y="262"/>
                  </a:lnTo>
                  <a:lnTo>
                    <a:pt x="12951" y="192"/>
                  </a:lnTo>
                  <a:lnTo>
                    <a:pt x="12925" y="130"/>
                  </a:lnTo>
                  <a:lnTo>
                    <a:pt x="12884" y="77"/>
                  </a:lnTo>
                  <a:lnTo>
                    <a:pt x="12831" y="36"/>
                  </a:lnTo>
                  <a:lnTo>
                    <a:pt x="12769" y="10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1" algn="ctr"/>
              <a:r>
                <a:rPr lang="ru-RU" sz="2800" b="1" dirty="0" smtClean="0">
                  <a:solidFill>
                    <a:srgbClr val="012F3D"/>
                  </a:solidFill>
                  <a:latin typeface="Calibri" pitchFamily="34" charset="0"/>
                  <a:cs typeface="Arial" pitchFamily="34" charset="0"/>
                </a:rPr>
                <a:t>Действие воспитателя в процессе НОД по физической культуре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5363" name="docshape16"/>
            <p:cNvSpPr>
              <a:spLocks/>
            </p:cNvSpPr>
            <p:nvPr/>
          </p:nvSpPr>
          <p:spPr bwMode="auto">
            <a:xfrm>
              <a:off x="20" y="20"/>
              <a:ext cx="12960" cy="15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10" y="192"/>
                </a:cxn>
                <a:cxn ang="0">
                  <a:pos x="36" y="130"/>
                </a:cxn>
                <a:cxn ang="0">
                  <a:pos x="77" y="77"/>
                </a:cxn>
                <a:cxn ang="0">
                  <a:pos x="130" y="36"/>
                </a:cxn>
                <a:cxn ang="0">
                  <a:pos x="192" y="10"/>
                </a:cxn>
                <a:cxn ang="0">
                  <a:pos x="262" y="0"/>
                </a:cxn>
                <a:cxn ang="0">
                  <a:pos x="12699" y="0"/>
                </a:cxn>
                <a:cxn ang="0">
                  <a:pos x="12769" y="10"/>
                </a:cxn>
                <a:cxn ang="0">
                  <a:pos x="12831" y="36"/>
                </a:cxn>
                <a:cxn ang="0">
                  <a:pos x="12884" y="77"/>
                </a:cxn>
                <a:cxn ang="0">
                  <a:pos x="12925" y="130"/>
                </a:cxn>
                <a:cxn ang="0">
                  <a:pos x="12951" y="192"/>
                </a:cxn>
                <a:cxn ang="0">
                  <a:pos x="12960" y="262"/>
                </a:cxn>
                <a:cxn ang="0">
                  <a:pos x="12960" y="1306"/>
                </a:cxn>
                <a:cxn ang="0">
                  <a:pos x="12951" y="1376"/>
                </a:cxn>
                <a:cxn ang="0">
                  <a:pos x="12925" y="1438"/>
                </a:cxn>
                <a:cxn ang="0">
                  <a:pos x="12884" y="1491"/>
                </a:cxn>
                <a:cxn ang="0">
                  <a:pos x="12831" y="1532"/>
                </a:cxn>
                <a:cxn ang="0">
                  <a:pos x="12769" y="1558"/>
                </a:cxn>
                <a:cxn ang="0">
                  <a:pos x="12699" y="1568"/>
                </a:cxn>
                <a:cxn ang="0">
                  <a:pos x="262" y="1568"/>
                </a:cxn>
                <a:cxn ang="0">
                  <a:pos x="192" y="1558"/>
                </a:cxn>
                <a:cxn ang="0">
                  <a:pos x="130" y="1532"/>
                </a:cxn>
                <a:cxn ang="0">
                  <a:pos x="77" y="1491"/>
                </a:cxn>
                <a:cxn ang="0">
                  <a:pos x="36" y="1438"/>
                </a:cxn>
                <a:cxn ang="0">
                  <a:pos x="10" y="1376"/>
                </a:cxn>
                <a:cxn ang="0">
                  <a:pos x="0" y="1306"/>
                </a:cxn>
                <a:cxn ang="0">
                  <a:pos x="0" y="262"/>
                </a:cxn>
              </a:cxnLst>
              <a:rect l="0" t="0" r="r" b="b"/>
              <a:pathLst>
                <a:path w="12960" h="1568">
                  <a:moveTo>
                    <a:pt x="0" y="262"/>
                  </a:moveTo>
                  <a:lnTo>
                    <a:pt x="10" y="192"/>
                  </a:lnTo>
                  <a:lnTo>
                    <a:pt x="36" y="130"/>
                  </a:lnTo>
                  <a:lnTo>
                    <a:pt x="77" y="77"/>
                  </a:lnTo>
                  <a:lnTo>
                    <a:pt x="130" y="36"/>
                  </a:lnTo>
                  <a:lnTo>
                    <a:pt x="192" y="10"/>
                  </a:lnTo>
                  <a:lnTo>
                    <a:pt x="262" y="0"/>
                  </a:lnTo>
                  <a:lnTo>
                    <a:pt x="12699" y="0"/>
                  </a:lnTo>
                  <a:lnTo>
                    <a:pt x="12769" y="10"/>
                  </a:lnTo>
                  <a:lnTo>
                    <a:pt x="12831" y="36"/>
                  </a:lnTo>
                  <a:lnTo>
                    <a:pt x="12884" y="77"/>
                  </a:lnTo>
                  <a:lnTo>
                    <a:pt x="12925" y="130"/>
                  </a:lnTo>
                  <a:lnTo>
                    <a:pt x="12951" y="192"/>
                  </a:lnTo>
                  <a:lnTo>
                    <a:pt x="12960" y="262"/>
                  </a:lnTo>
                  <a:lnTo>
                    <a:pt x="12960" y="1306"/>
                  </a:lnTo>
                  <a:lnTo>
                    <a:pt x="12951" y="1376"/>
                  </a:lnTo>
                  <a:lnTo>
                    <a:pt x="12925" y="1438"/>
                  </a:lnTo>
                  <a:lnTo>
                    <a:pt x="12884" y="1491"/>
                  </a:lnTo>
                  <a:lnTo>
                    <a:pt x="12831" y="1532"/>
                  </a:lnTo>
                  <a:lnTo>
                    <a:pt x="12769" y="1558"/>
                  </a:lnTo>
                  <a:lnTo>
                    <a:pt x="12699" y="1568"/>
                  </a:lnTo>
                  <a:lnTo>
                    <a:pt x="262" y="1568"/>
                  </a:lnTo>
                  <a:lnTo>
                    <a:pt x="192" y="1558"/>
                  </a:lnTo>
                  <a:lnTo>
                    <a:pt x="130" y="1532"/>
                  </a:lnTo>
                  <a:lnTo>
                    <a:pt x="77" y="1491"/>
                  </a:lnTo>
                  <a:lnTo>
                    <a:pt x="36" y="1438"/>
                  </a:lnTo>
                  <a:lnTo>
                    <a:pt x="10" y="1376"/>
                  </a:lnTo>
                  <a:lnTo>
                    <a:pt x="0" y="1306"/>
                  </a:lnTo>
                  <a:lnTo>
                    <a:pt x="0" y="262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14282" y="1500174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84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Вводная часть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воспитатель наблюдает за поведением детей, контролирует соблюдение дистанции во время движения.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ГР\Downloads\IMG_1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2880000" cy="2160000"/>
          </a:xfrm>
          <a:prstGeom prst="rect">
            <a:avLst/>
          </a:prstGeom>
          <a:noFill/>
        </p:spPr>
      </p:pic>
      <p:pic>
        <p:nvPicPr>
          <p:cNvPr id="6" name="Picture 4" descr="C:\Users\РГР\Downloads\IMG_1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256"/>
            <a:ext cx="2880000" cy="2160000"/>
          </a:xfrm>
          <a:prstGeom prst="rect">
            <a:avLst/>
          </a:prstGeom>
          <a:noFill/>
        </p:spPr>
      </p:pic>
      <p:pic>
        <p:nvPicPr>
          <p:cNvPr id="7" name="Picture 6" descr="C:\Users\РГР\Downloads\IMG_1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1462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024"/>
            <a:ext cx="9144000" cy="6863024"/>
          </a:xfrm>
          <a:prstGeom prst="rect">
            <a:avLst/>
          </a:prstGeom>
        </p:spPr>
      </p:pic>
      <p:grpSp>
        <p:nvGrpSpPr>
          <p:cNvPr id="14337" name="docshapegroup26"/>
          <p:cNvGrpSpPr>
            <a:grpSpLocks/>
          </p:cNvGrpSpPr>
          <p:nvPr/>
        </p:nvGrpSpPr>
        <p:grpSpPr bwMode="auto">
          <a:xfrm>
            <a:off x="463549" y="285746"/>
            <a:ext cx="8228967" cy="921712"/>
            <a:chOff x="20" y="20"/>
            <a:chExt cx="12960" cy="1452"/>
          </a:xfrm>
        </p:grpSpPr>
        <p:sp>
          <p:nvSpPr>
            <p:cNvPr id="14338" name="docshape27"/>
            <p:cNvSpPr>
              <a:spLocks/>
            </p:cNvSpPr>
            <p:nvPr/>
          </p:nvSpPr>
          <p:spPr bwMode="auto">
            <a:xfrm>
              <a:off x="20" y="20"/>
              <a:ext cx="12960" cy="1452"/>
            </a:xfrm>
            <a:custGeom>
              <a:avLst/>
              <a:gdLst/>
              <a:ahLst/>
              <a:cxnLst>
                <a:cxn ang="0">
                  <a:pos x="12718" y="0"/>
                </a:cxn>
                <a:cxn ang="0">
                  <a:pos x="242" y="0"/>
                </a:cxn>
                <a:cxn ang="0">
                  <a:pos x="166" y="13"/>
                </a:cxn>
                <a:cxn ang="0">
                  <a:pos x="99" y="47"/>
                </a:cxn>
                <a:cxn ang="0">
                  <a:pos x="47" y="100"/>
                </a:cxn>
                <a:cxn ang="0">
                  <a:pos x="13" y="166"/>
                </a:cxn>
                <a:cxn ang="0">
                  <a:pos x="0" y="242"/>
                </a:cxn>
                <a:cxn ang="0">
                  <a:pos x="0" y="1210"/>
                </a:cxn>
                <a:cxn ang="0">
                  <a:pos x="13" y="1287"/>
                </a:cxn>
                <a:cxn ang="0">
                  <a:pos x="47" y="1353"/>
                </a:cxn>
                <a:cxn ang="0">
                  <a:pos x="99" y="1406"/>
                </a:cxn>
                <a:cxn ang="0">
                  <a:pos x="166" y="1440"/>
                </a:cxn>
                <a:cxn ang="0">
                  <a:pos x="242" y="1452"/>
                </a:cxn>
                <a:cxn ang="0">
                  <a:pos x="12718" y="1452"/>
                </a:cxn>
                <a:cxn ang="0">
                  <a:pos x="12795" y="1440"/>
                </a:cxn>
                <a:cxn ang="0">
                  <a:pos x="12861" y="1406"/>
                </a:cxn>
                <a:cxn ang="0">
                  <a:pos x="12914" y="1353"/>
                </a:cxn>
                <a:cxn ang="0">
                  <a:pos x="12948" y="1287"/>
                </a:cxn>
                <a:cxn ang="0">
                  <a:pos x="12960" y="1210"/>
                </a:cxn>
                <a:cxn ang="0">
                  <a:pos x="12960" y="242"/>
                </a:cxn>
                <a:cxn ang="0">
                  <a:pos x="12948" y="166"/>
                </a:cxn>
                <a:cxn ang="0">
                  <a:pos x="12914" y="100"/>
                </a:cxn>
                <a:cxn ang="0">
                  <a:pos x="12861" y="47"/>
                </a:cxn>
                <a:cxn ang="0">
                  <a:pos x="12795" y="13"/>
                </a:cxn>
                <a:cxn ang="0">
                  <a:pos x="12718" y="0"/>
                </a:cxn>
              </a:cxnLst>
              <a:rect l="0" t="0" r="r" b="b"/>
              <a:pathLst>
                <a:path w="12960" h="1452">
                  <a:moveTo>
                    <a:pt x="12718" y="0"/>
                  </a:moveTo>
                  <a:lnTo>
                    <a:pt x="242" y="0"/>
                  </a:lnTo>
                  <a:lnTo>
                    <a:pt x="166" y="13"/>
                  </a:lnTo>
                  <a:lnTo>
                    <a:pt x="99" y="47"/>
                  </a:lnTo>
                  <a:lnTo>
                    <a:pt x="47" y="100"/>
                  </a:lnTo>
                  <a:lnTo>
                    <a:pt x="13" y="166"/>
                  </a:lnTo>
                  <a:lnTo>
                    <a:pt x="0" y="242"/>
                  </a:lnTo>
                  <a:lnTo>
                    <a:pt x="0" y="1210"/>
                  </a:lnTo>
                  <a:lnTo>
                    <a:pt x="13" y="1287"/>
                  </a:lnTo>
                  <a:lnTo>
                    <a:pt x="47" y="1353"/>
                  </a:lnTo>
                  <a:lnTo>
                    <a:pt x="99" y="1406"/>
                  </a:lnTo>
                  <a:lnTo>
                    <a:pt x="166" y="1440"/>
                  </a:lnTo>
                  <a:lnTo>
                    <a:pt x="242" y="1452"/>
                  </a:lnTo>
                  <a:lnTo>
                    <a:pt x="12718" y="1452"/>
                  </a:lnTo>
                  <a:lnTo>
                    <a:pt x="12795" y="1440"/>
                  </a:lnTo>
                  <a:lnTo>
                    <a:pt x="12861" y="1406"/>
                  </a:lnTo>
                  <a:lnTo>
                    <a:pt x="12914" y="1353"/>
                  </a:lnTo>
                  <a:lnTo>
                    <a:pt x="12948" y="1287"/>
                  </a:lnTo>
                  <a:lnTo>
                    <a:pt x="12960" y="1210"/>
                  </a:lnTo>
                  <a:lnTo>
                    <a:pt x="12960" y="242"/>
                  </a:lnTo>
                  <a:lnTo>
                    <a:pt x="12948" y="166"/>
                  </a:lnTo>
                  <a:lnTo>
                    <a:pt x="12914" y="100"/>
                  </a:lnTo>
                  <a:lnTo>
                    <a:pt x="12861" y="47"/>
                  </a:lnTo>
                  <a:lnTo>
                    <a:pt x="12795" y="13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1" algn="ctr"/>
              <a:r>
                <a:rPr lang="ru-RU" sz="2800" b="1" dirty="0" smtClean="0">
                  <a:solidFill>
                    <a:srgbClr val="012F3D"/>
                  </a:solidFill>
                  <a:latin typeface="Calibri" pitchFamily="34" charset="0"/>
                  <a:cs typeface="Arial" pitchFamily="34" charset="0"/>
                </a:rPr>
                <a:t>Действие воспитателя в процессе НОД по физической культуре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4339" name="docshape28"/>
            <p:cNvSpPr>
              <a:spLocks/>
            </p:cNvSpPr>
            <p:nvPr/>
          </p:nvSpPr>
          <p:spPr bwMode="auto">
            <a:xfrm>
              <a:off x="20" y="20"/>
              <a:ext cx="12960" cy="1452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13" y="166"/>
                </a:cxn>
                <a:cxn ang="0">
                  <a:pos x="47" y="100"/>
                </a:cxn>
                <a:cxn ang="0">
                  <a:pos x="99" y="47"/>
                </a:cxn>
                <a:cxn ang="0">
                  <a:pos x="166" y="13"/>
                </a:cxn>
                <a:cxn ang="0">
                  <a:pos x="242" y="0"/>
                </a:cxn>
                <a:cxn ang="0">
                  <a:pos x="12718" y="0"/>
                </a:cxn>
                <a:cxn ang="0">
                  <a:pos x="12795" y="13"/>
                </a:cxn>
                <a:cxn ang="0">
                  <a:pos x="12861" y="47"/>
                </a:cxn>
                <a:cxn ang="0">
                  <a:pos x="12914" y="100"/>
                </a:cxn>
                <a:cxn ang="0">
                  <a:pos x="12948" y="166"/>
                </a:cxn>
                <a:cxn ang="0">
                  <a:pos x="12960" y="242"/>
                </a:cxn>
                <a:cxn ang="0">
                  <a:pos x="12960" y="1210"/>
                </a:cxn>
                <a:cxn ang="0">
                  <a:pos x="12948" y="1287"/>
                </a:cxn>
                <a:cxn ang="0">
                  <a:pos x="12914" y="1353"/>
                </a:cxn>
                <a:cxn ang="0">
                  <a:pos x="12861" y="1406"/>
                </a:cxn>
                <a:cxn ang="0">
                  <a:pos x="12795" y="1440"/>
                </a:cxn>
                <a:cxn ang="0">
                  <a:pos x="12718" y="1452"/>
                </a:cxn>
                <a:cxn ang="0">
                  <a:pos x="242" y="1452"/>
                </a:cxn>
                <a:cxn ang="0">
                  <a:pos x="166" y="1440"/>
                </a:cxn>
                <a:cxn ang="0">
                  <a:pos x="99" y="1406"/>
                </a:cxn>
                <a:cxn ang="0">
                  <a:pos x="47" y="1353"/>
                </a:cxn>
                <a:cxn ang="0">
                  <a:pos x="13" y="1287"/>
                </a:cxn>
                <a:cxn ang="0">
                  <a:pos x="0" y="1210"/>
                </a:cxn>
                <a:cxn ang="0">
                  <a:pos x="0" y="242"/>
                </a:cxn>
              </a:cxnLst>
              <a:rect l="0" t="0" r="r" b="b"/>
              <a:pathLst>
                <a:path w="12960" h="1452">
                  <a:moveTo>
                    <a:pt x="0" y="242"/>
                  </a:moveTo>
                  <a:lnTo>
                    <a:pt x="13" y="166"/>
                  </a:lnTo>
                  <a:lnTo>
                    <a:pt x="47" y="100"/>
                  </a:lnTo>
                  <a:lnTo>
                    <a:pt x="99" y="47"/>
                  </a:lnTo>
                  <a:lnTo>
                    <a:pt x="166" y="13"/>
                  </a:lnTo>
                  <a:lnTo>
                    <a:pt x="242" y="0"/>
                  </a:lnTo>
                  <a:lnTo>
                    <a:pt x="12718" y="0"/>
                  </a:lnTo>
                  <a:lnTo>
                    <a:pt x="12795" y="13"/>
                  </a:lnTo>
                  <a:lnTo>
                    <a:pt x="12861" y="47"/>
                  </a:lnTo>
                  <a:lnTo>
                    <a:pt x="12914" y="100"/>
                  </a:lnTo>
                  <a:lnTo>
                    <a:pt x="12948" y="166"/>
                  </a:lnTo>
                  <a:lnTo>
                    <a:pt x="12960" y="242"/>
                  </a:lnTo>
                  <a:lnTo>
                    <a:pt x="12960" y="1210"/>
                  </a:lnTo>
                  <a:lnTo>
                    <a:pt x="12948" y="1287"/>
                  </a:lnTo>
                  <a:lnTo>
                    <a:pt x="12914" y="1353"/>
                  </a:lnTo>
                  <a:lnTo>
                    <a:pt x="12861" y="1406"/>
                  </a:lnTo>
                  <a:lnTo>
                    <a:pt x="12795" y="1440"/>
                  </a:lnTo>
                  <a:lnTo>
                    <a:pt x="12718" y="1452"/>
                  </a:lnTo>
                  <a:lnTo>
                    <a:pt x="242" y="1452"/>
                  </a:lnTo>
                  <a:lnTo>
                    <a:pt x="166" y="1440"/>
                  </a:lnTo>
                  <a:lnTo>
                    <a:pt x="99" y="1406"/>
                  </a:lnTo>
                  <a:lnTo>
                    <a:pt x="47" y="1353"/>
                  </a:lnTo>
                  <a:lnTo>
                    <a:pt x="13" y="1287"/>
                  </a:lnTo>
                  <a:lnTo>
                    <a:pt x="0" y="1210"/>
                  </a:lnTo>
                  <a:lnTo>
                    <a:pt x="0" y="242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28596" y="1428736"/>
            <a:ext cx="82153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57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Основная часть: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участвует в оказании индивидуальной помощи детям по необходимости, помогает контролировать</a:t>
            </a: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правильность выполнения общеразвивающих упражнений и основных движений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7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РГР\Downloads\IMG_1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143512"/>
            <a:ext cx="1920000" cy="1440000"/>
          </a:xfrm>
          <a:prstGeom prst="rect">
            <a:avLst/>
          </a:prstGeom>
          <a:noFill/>
        </p:spPr>
      </p:pic>
      <p:pic>
        <p:nvPicPr>
          <p:cNvPr id="6" name="Picture 4" descr="C:\Users\РГР\Downloads\IMG_1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143512"/>
            <a:ext cx="1920000" cy="1440000"/>
          </a:xfrm>
          <a:prstGeom prst="rect">
            <a:avLst/>
          </a:prstGeom>
          <a:noFill/>
        </p:spPr>
      </p:pic>
      <p:pic>
        <p:nvPicPr>
          <p:cNvPr id="7" name="Picture 6" descr="C:\Users\РГР\Downloads\IMG_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143512"/>
            <a:ext cx="1920000" cy="1440000"/>
          </a:xfrm>
          <a:prstGeom prst="rect">
            <a:avLst/>
          </a:prstGeom>
          <a:noFill/>
        </p:spPr>
      </p:pic>
      <p:pic>
        <p:nvPicPr>
          <p:cNvPr id="8" name="Picture 8" descr="C:\Users\РГР\Downloads\IMG_1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500438"/>
            <a:ext cx="1920000" cy="1440000"/>
          </a:xfrm>
          <a:prstGeom prst="rect">
            <a:avLst/>
          </a:prstGeom>
          <a:noFill/>
        </p:spPr>
      </p:pic>
      <p:pic>
        <p:nvPicPr>
          <p:cNvPr id="14346" name="Picture 10" descr="C:\Users\РГР\Downloads\IMG_15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500438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14282" y="1571612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Основная часть: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помогает специалисту осуществлять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страховку.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РГР\Downloads\IMG_1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2880000" cy="2160000"/>
          </a:xfrm>
          <a:prstGeom prst="rect">
            <a:avLst/>
          </a:prstGeom>
          <a:noFill/>
        </p:spPr>
      </p:pic>
      <p:pic>
        <p:nvPicPr>
          <p:cNvPr id="13316" name="Picture 4" descr="C:\Users\РГР\Downloads\IMG_1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496"/>
            <a:ext cx="2880000" cy="2160000"/>
          </a:xfrm>
          <a:prstGeom prst="rect">
            <a:avLst/>
          </a:prstGeom>
          <a:noFill/>
        </p:spPr>
      </p:pic>
      <p:pic>
        <p:nvPicPr>
          <p:cNvPr id="13318" name="Picture 6" descr="C:\Users\РГР\Downloads\IMG_1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00504"/>
            <a:ext cx="2880000" cy="21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3" y="357166"/>
            <a:ext cx="8143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012F3D"/>
                </a:solidFill>
                <a:latin typeface="Calibri" pitchFamily="34" charset="0"/>
                <a:cs typeface="Arial" pitchFamily="34" charset="0"/>
              </a:rPr>
              <a:t>Действие воспитателя в процессе НОД по физической культуре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grpSp>
        <p:nvGrpSpPr>
          <p:cNvPr id="14" name="docshapegroup26"/>
          <p:cNvGrpSpPr>
            <a:grpSpLocks/>
          </p:cNvGrpSpPr>
          <p:nvPr/>
        </p:nvGrpSpPr>
        <p:grpSpPr bwMode="auto">
          <a:xfrm>
            <a:off x="463549" y="285746"/>
            <a:ext cx="8228967" cy="921712"/>
            <a:chOff x="20" y="20"/>
            <a:chExt cx="12960" cy="1452"/>
          </a:xfrm>
        </p:grpSpPr>
        <p:sp>
          <p:nvSpPr>
            <p:cNvPr id="15" name="docshape27"/>
            <p:cNvSpPr>
              <a:spLocks/>
            </p:cNvSpPr>
            <p:nvPr/>
          </p:nvSpPr>
          <p:spPr bwMode="auto">
            <a:xfrm>
              <a:off x="20" y="20"/>
              <a:ext cx="12960" cy="1452"/>
            </a:xfrm>
            <a:custGeom>
              <a:avLst/>
              <a:gdLst/>
              <a:ahLst/>
              <a:cxnLst>
                <a:cxn ang="0">
                  <a:pos x="12718" y="0"/>
                </a:cxn>
                <a:cxn ang="0">
                  <a:pos x="242" y="0"/>
                </a:cxn>
                <a:cxn ang="0">
                  <a:pos x="166" y="13"/>
                </a:cxn>
                <a:cxn ang="0">
                  <a:pos x="99" y="47"/>
                </a:cxn>
                <a:cxn ang="0">
                  <a:pos x="47" y="100"/>
                </a:cxn>
                <a:cxn ang="0">
                  <a:pos x="13" y="166"/>
                </a:cxn>
                <a:cxn ang="0">
                  <a:pos x="0" y="242"/>
                </a:cxn>
                <a:cxn ang="0">
                  <a:pos x="0" y="1210"/>
                </a:cxn>
                <a:cxn ang="0">
                  <a:pos x="13" y="1287"/>
                </a:cxn>
                <a:cxn ang="0">
                  <a:pos x="47" y="1353"/>
                </a:cxn>
                <a:cxn ang="0">
                  <a:pos x="99" y="1406"/>
                </a:cxn>
                <a:cxn ang="0">
                  <a:pos x="166" y="1440"/>
                </a:cxn>
                <a:cxn ang="0">
                  <a:pos x="242" y="1452"/>
                </a:cxn>
                <a:cxn ang="0">
                  <a:pos x="12718" y="1452"/>
                </a:cxn>
                <a:cxn ang="0">
                  <a:pos x="12795" y="1440"/>
                </a:cxn>
                <a:cxn ang="0">
                  <a:pos x="12861" y="1406"/>
                </a:cxn>
                <a:cxn ang="0">
                  <a:pos x="12914" y="1353"/>
                </a:cxn>
                <a:cxn ang="0">
                  <a:pos x="12948" y="1287"/>
                </a:cxn>
                <a:cxn ang="0">
                  <a:pos x="12960" y="1210"/>
                </a:cxn>
                <a:cxn ang="0">
                  <a:pos x="12960" y="242"/>
                </a:cxn>
                <a:cxn ang="0">
                  <a:pos x="12948" y="166"/>
                </a:cxn>
                <a:cxn ang="0">
                  <a:pos x="12914" y="100"/>
                </a:cxn>
                <a:cxn ang="0">
                  <a:pos x="12861" y="47"/>
                </a:cxn>
                <a:cxn ang="0">
                  <a:pos x="12795" y="13"/>
                </a:cxn>
                <a:cxn ang="0">
                  <a:pos x="12718" y="0"/>
                </a:cxn>
              </a:cxnLst>
              <a:rect l="0" t="0" r="r" b="b"/>
              <a:pathLst>
                <a:path w="12960" h="1452">
                  <a:moveTo>
                    <a:pt x="12718" y="0"/>
                  </a:moveTo>
                  <a:lnTo>
                    <a:pt x="242" y="0"/>
                  </a:lnTo>
                  <a:lnTo>
                    <a:pt x="166" y="13"/>
                  </a:lnTo>
                  <a:lnTo>
                    <a:pt x="99" y="47"/>
                  </a:lnTo>
                  <a:lnTo>
                    <a:pt x="47" y="100"/>
                  </a:lnTo>
                  <a:lnTo>
                    <a:pt x="13" y="166"/>
                  </a:lnTo>
                  <a:lnTo>
                    <a:pt x="0" y="242"/>
                  </a:lnTo>
                  <a:lnTo>
                    <a:pt x="0" y="1210"/>
                  </a:lnTo>
                  <a:lnTo>
                    <a:pt x="13" y="1287"/>
                  </a:lnTo>
                  <a:lnTo>
                    <a:pt x="47" y="1353"/>
                  </a:lnTo>
                  <a:lnTo>
                    <a:pt x="99" y="1406"/>
                  </a:lnTo>
                  <a:lnTo>
                    <a:pt x="166" y="1440"/>
                  </a:lnTo>
                  <a:lnTo>
                    <a:pt x="242" y="1452"/>
                  </a:lnTo>
                  <a:lnTo>
                    <a:pt x="12718" y="1452"/>
                  </a:lnTo>
                  <a:lnTo>
                    <a:pt x="12795" y="1440"/>
                  </a:lnTo>
                  <a:lnTo>
                    <a:pt x="12861" y="1406"/>
                  </a:lnTo>
                  <a:lnTo>
                    <a:pt x="12914" y="1353"/>
                  </a:lnTo>
                  <a:lnTo>
                    <a:pt x="12948" y="1287"/>
                  </a:lnTo>
                  <a:lnTo>
                    <a:pt x="12960" y="1210"/>
                  </a:lnTo>
                  <a:lnTo>
                    <a:pt x="12960" y="242"/>
                  </a:lnTo>
                  <a:lnTo>
                    <a:pt x="12948" y="166"/>
                  </a:lnTo>
                  <a:lnTo>
                    <a:pt x="12914" y="100"/>
                  </a:lnTo>
                  <a:lnTo>
                    <a:pt x="12861" y="47"/>
                  </a:lnTo>
                  <a:lnTo>
                    <a:pt x="12795" y="13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1" algn="ctr"/>
              <a:r>
                <a:rPr lang="ru-RU" sz="2800" b="1" dirty="0" smtClean="0">
                  <a:solidFill>
                    <a:srgbClr val="012F3D"/>
                  </a:solidFill>
                  <a:latin typeface="Calibri" pitchFamily="34" charset="0"/>
                  <a:cs typeface="Arial" pitchFamily="34" charset="0"/>
                </a:rPr>
                <a:t>Действие воспитателя в процессе НОД по физической культуре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6" name="docshape28"/>
            <p:cNvSpPr>
              <a:spLocks/>
            </p:cNvSpPr>
            <p:nvPr/>
          </p:nvSpPr>
          <p:spPr bwMode="auto">
            <a:xfrm>
              <a:off x="20" y="20"/>
              <a:ext cx="12960" cy="1452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13" y="166"/>
                </a:cxn>
                <a:cxn ang="0">
                  <a:pos x="47" y="100"/>
                </a:cxn>
                <a:cxn ang="0">
                  <a:pos x="99" y="47"/>
                </a:cxn>
                <a:cxn ang="0">
                  <a:pos x="166" y="13"/>
                </a:cxn>
                <a:cxn ang="0">
                  <a:pos x="242" y="0"/>
                </a:cxn>
                <a:cxn ang="0">
                  <a:pos x="12718" y="0"/>
                </a:cxn>
                <a:cxn ang="0">
                  <a:pos x="12795" y="13"/>
                </a:cxn>
                <a:cxn ang="0">
                  <a:pos x="12861" y="47"/>
                </a:cxn>
                <a:cxn ang="0">
                  <a:pos x="12914" y="100"/>
                </a:cxn>
                <a:cxn ang="0">
                  <a:pos x="12948" y="166"/>
                </a:cxn>
                <a:cxn ang="0">
                  <a:pos x="12960" y="242"/>
                </a:cxn>
                <a:cxn ang="0">
                  <a:pos x="12960" y="1210"/>
                </a:cxn>
                <a:cxn ang="0">
                  <a:pos x="12948" y="1287"/>
                </a:cxn>
                <a:cxn ang="0">
                  <a:pos x="12914" y="1353"/>
                </a:cxn>
                <a:cxn ang="0">
                  <a:pos x="12861" y="1406"/>
                </a:cxn>
                <a:cxn ang="0">
                  <a:pos x="12795" y="1440"/>
                </a:cxn>
                <a:cxn ang="0">
                  <a:pos x="12718" y="1452"/>
                </a:cxn>
                <a:cxn ang="0">
                  <a:pos x="242" y="1452"/>
                </a:cxn>
                <a:cxn ang="0">
                  <a:pos x="166" y="1440"/>
                </a:cxn>
                <a:cxn ang="0">
                  <a:pos x="99" y="1406"/>
                </a:cxn>
                <a:cxn ang="0">
                  <a:pos x="47" y="1353"/>
                </a:cxn>
                <a:cxn ang="0">
                  <a:pos x="13" y="1287"/>
                </a:cxn>
                <a:cxn ang="0">
                  <a:pos x="0" y="1210"/>
                </a:cxn>
                <a:cxn ang="0">
                  <a:pos x="0" y="242"/>
                </a:cxn>
              </a:cxnLst>
              <a:rect l="0" t="0" r="r" b="b"/>
              <a:pathLst>
                <a:path w="12960" h="1452">
                  <a:moveTo>
                    <a:pt x="0" y="242"/>
                  </a:moveTo>
                  <a:lnTo>
                    <a:pt x="13" y="166"/>
                  </a:lnTo>
                  <a:lnTo>
                    <a:pt x="47" y="100"/>
                  </a:lnTo>
                  <a:lnTo>
                    <a:pt x="99" y="47"/>
                  </a:lnTo>
                  <a:lnTo>
                    <a:pt x="166" y="13"/>
                  </a:lnTo>
                  <a:lnTo>
                    <a:pt x="242" y="0"/>
                  </a:lnTo>
                  <a:lnTo>
                    <a:pt x="12718" y="0"/>
                  </a:lnTo>
                  <a:lnTo>
                    <a:pt x="12795" y="13"/>
                  </a:lnTo>
                  <a:lnTo>
                    <a:pt x="12861" y="47"/>
                  </a:lnTo>
                  <a:lnTo>
                    <a:pt x="12914" y="100"/>
                  </a:lnTo>
                  <a:lnTo>
                    <a:pt x="12948" y="166"/>
                  </a:lnTo>
                  <a:lnTo>
                    <a:pt x="12960" y="242"/>
                  </a:lnTo>
                  <a:lnTo>
                    <a:pt x="12960" y="1210"/>
                  </a:lnTo>
                  <a:lnTo>
                    <a:pt x="12948" y="1287"/>
                  </a:lnTo>
                  <a:lnTo>
                    <a:pt x="12914" y="1353"/>
                  </a:lnTo>
                  <a:lnTo>
                    <a:pt x="12861" y="1406"/>
                  </a:lnTo>
                  <a:lnTo>
                    <a:pt x="12795" y="1440"/>
                  </a:lnTo>
                  <a:lnTo>
                    <a:pt x="12718" y="1452"/>
                  </a:lnTo>
                  <a:lnTo>
                    <a:pt x="242" y="1452"/>
                  </a:lnTo>
                  <a:lnTo>
                    <a:pt x="166" y="1440"/>
                  </a:lnTo>
                  <a:lnTo>
                    <a:pt x="99" y="1406"/>
                  </a:lnTo>
                  <a:lnTo>
                    <a:pt x="47" y="1353"/>
                  </a:lnTo>
                  <a:lnTo>
                    <a:pt x="13" y="1287"/>
                  </a:lnTo>
                  <a:lnTo>
                    <a:pt x="0" y="1210"/>
                  </a:lnTo>
                  <a:lnTo>
                    <a:pt x="0" y="242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1470" y="-2512"/>
            <a:ext cx="9144000" cy="6863024"/>
          </a:xfrm>
          <a:prstGeom prst="rect">
            <a:avLst/>
          </a:prstGeom>
        </p:spPr>
      </p:pic>
      <p:grpSp>
        <p:nvGrpSpPr>
          <p:cNvPr id="11265" name="docshapegroup33"/>
          <p:cNvGrpSpPr>
            <a:grpSpLocks/>
          </p:cNvGrpSpPr>
          <p:nvPr/>
        </p:nvGrpSpPr>
        <p:grpSpPr bwMode="auto">
          <a:xfrm>
            <a:off x="463549" y="285743"/>
            <a:ext cx="8228967" cy="1142379"/>
            <a:chOff x="20" y="20"/>
            <a:chExt cx="12960" cy="1800"/>
          </a:xfrm>
        </p:grpSpPr>
        <p:sp>
          <p:nvSpPr>
            <p:cNvPr id="11266" name="docshape34"/>
            <p:cNvSpPr>
              <a:spLocks/>
            </p:cNvSpPr>
            <p:nvPr/>
          </p:nvSpPr>
          <p:spPr bwMode="auto">
            <a:xfrm>
              <a:off x="20" y="2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2" y="8"/>
                </a:cxn>
                <a:cxn ang="0">
                  <a:pos x="168" y="31"/>
                </a:cxn>
                <a:cxn ang="0">
                  <a:pos x="113" y="66"/>
                </a:cxn>
                <a:cxn ang="0">
                  <a:pos x="66" y="113"/>
                </a:cxn>
                <a:cxn ang="0">
                  <a:pos x="31" y="169"/>
                </a:cxn>
                <a:cxn ang="0">
                  <a:pos x="8" y="232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1" y="1632"/>
                </a:cxn>
                <a:cxn ang="0">
                  <a:pos x="66" y="1688"/>
                </a:cxn>
                <a:cxn ang="0">
                  <a:pos x="113" y="1734"/>
                </a:cxn>
                <a:cxn ang="0">
                  <a:pos x="168" y="1770"/>
                </a:cxn>
                <a:cxn ang="0">
                  <a:pos x="232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70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30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2"/>
                </a:cxn>
                <a:cxn ang="0">
                  <a:pos x="12930" y="169"/>
                </a:cxn>
                <a:cxn ang="0">
                  <a:pos x="12894" y="113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2" y="8"/>
                  </a:lnTo>
                  <a:lnTo>
                    <a:pt x="168" y="31"/>
                  </a:lnTo>
                  <a:lnTo>
                    <a:pt x="113" y="66"/>
                  </a:lnTo>
                  <a:lnTo>
                    <a:pt x="66" y="113"/>
                  </a:lnTo>
                  <a:lnTo>
                    <a:pt x="31" y="169"/>
                  </a:lnTo>
                  <a:lnTo>
                    <a:pt x="8" y="232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1" y="1632"/>
                  </a:lnTo>
                  <a:lnTo>
                    <a:pt x="66" y="1688"/>
                  </a:lnTo>
                  <a:lnTo>
                    <a:pt x="113" y="1734"/>
                  </a:lnTo>
                  <a:lnTo>
                    <a:pt x="168" y="1770"/>
                  </a:lnTo>
                  <a:lnTo>
                    <a:pt x="232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70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30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2"/>
                  </a:lnTo>
                  <a:lnTo>
                    <a:pt x="12930" y="169"/>
                  </a:lnTo>
                  <a:lnTo>
                    <a:pt x="12894" y="113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1" algn="ctr"/>
              <a:r>
                <a:rPr lang="ru-RU" sz="2800" b="1" dirty="0" smtClean="0">
                  <a:solidFill>
                    <a:srgbClr val="012F3D"/>
                  </a:solidFill>
                  <a:latin typeface="Calibri" pitchFamily="34" charset="0"/>
                  <a:cs typeface="Arial" pitchFamily="34" charset="0"/>
                </a:rPr>
                <a:t>Действие воспитателя в процессе НОД по физической культуре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1267" name="docshape35"/>
            <p:cNvSpPr>
              <a:spLocks/>
            </p:cNvSpPr>
            <p:nvPr/>
          </p:nvSpPr>
          <p:spPr bwMode="auto">
            <a:xfrm>
              <a:off x="20" y="2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2"/>
                </a:cxn>
                <a:cxn ang="0">
                  <a:pos x="31" y="169"/>
                </a:cxn>
                <a:cxn ang="0">
                  <a:pos x="66" y="113"/>
                </a:cxn>
                <a:cxn ang="0">
                  <a:pos x="113" y="66"/>
                </a:cxn>
                <a:cxn ang="0">
                  <a:pos x="168" y="31"/>
                </a:cxn>
                <a:cxn ang="0">
                  <a:pos x="232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3"/>
                </a:cxn>
                <a:cxn ang="0">
                  <a:pos x="12930" y="169"/>
                </a:cxn>
                <a:cxn ang="0">
                  <a:pos x="12952" y="232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30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70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2" y="1792"/>
                </a:cxn>
                <a:cxn ang="0">
                  <a:pos x="168" y="1770"/>
                </a:cxn>
                <a:cxn ang="0">
                  <a:pos x="113" y="1734"/>
                </a:cxn>
                <a:cxn ang="0">
                  <a:pos x="66" y="1688"/>
                </a:cxn>
                <a:cxn ang="0">
                  <a:pos x="31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2"/>
                  </a:lnTo>
                  <a:lnTo>
                    <a:pt x="31" y="169"/>
                  </a:lnTo>
                  <a:lnTo>
                    <a:pt x="66" y="113"/>
                  </a:lnTo>
                  <a:lnTo>
                    <a:pt x="113" y="66"/>
                  </a:lnTo>
                  <a:lnTo>
                    <a:pt x="168" y="31"/>
                  </a:lnTo>
                  <a:lnTo>
                    <a:pt x="232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3"/>
                  </a:lnTo>
                  <a:lnTo>
                    <a:pt x="12930" y="169"/>
                  </a:lnTo>
                  <a:lnTo>
                    <a:pt x="12952" y="232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30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70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2" y="1792"/>
                  </a:lnTo>
                  <a:lnTo>
                    <a:pt x="168" y="1770"/>
                  </a:lnTo>
                  <a:lnTo>
                    <a:pt x="113" y="1734"/>
                  </a:lnTo>
                  <a:lnTo>
                    <a:pt x="66" y="1688"/>
                  </a:lnTo>
                  <a:lnTo>
                    <a:pt x="31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42910" y="1500174"/>
            <a:ext cx="7902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Основная часть: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воспитатель, как и инструктор, должен знать содержание игры.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РГР\Downloads\1e335572-3dbe-4225-9796-d4fee74b05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870432" cy="2160000"/>
          </a:xfrm>
          <a:prstGeom prst="rect">
            <a:avLst/>
          </a:prstGeom>
          <a:noFill/>
        </p:spPr>
      </p:pic>
      <p:pic>
        <p:nvPicPr>
          <p:cNvPr id="12292" name="Picture 4" descr="C:\Users\РГР\Downloads\b4842257-d17b-4b4d-ba03-b9f7a707ac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3116"/>
            <a:ext cx="2870432" cy="2160000"/>
          </a:xfrm>
          <a:prstGeom prst="rect">
            <a:avLst/>
          </a:prstGeom>
          <a:noFill/>
        </p:spPr>
      </p:pic>
      <p:pic>
        <p:nvPicPr>
          <p:cNvPr id="12" name="Видео WhatsApp 2024-10-08 в 12.28.19_6d8ec3c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28662" y="2643182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pic>
        <p:nvPicPr>
          <p:cNvPr id="3" name="Видео WhatsApp 2024-10-11 в 11.29.02_4c40e19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71480"/>
            <a:ext cx="4953034" cy="3714776"/>
          </a:xfrm>
          <a:prstGeom prst="rect">
            <a:avLst/>
          </a:prstGeom>
        </p:spPr>
      </p:pic>
      <p:pic>
        <p:nvPicPr>
          <p:cNvPr id="4" name="Рисунок 3" descr="Изображение WhatsApp 2024-10-11 в 11.47.58_094a7f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928934"/>
            <a:ext cx="4958447" cy="373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10241" name="docshapegroup33"/>
          <p:cNvGrpSpPr>
            <a:grpSpLocks/>
          </p:cNvGrpSpPr>
          <p:nvPr/>
        </p:nvGrpSpPr>
        <p:grpSpPr bwMode="auto">
          <a:xfrm>
            <a:off x="463549" y="285743"/>
            <a:ext cx="8228967" cy="1142379"/>
            <a:chOff x="20" y="20"/>
            <a:chExt cx="12960" cy="1800"/>
          </a:xfrm>
        </p:grpSpPr>
        <p:sp>
          <p:nvSpPr>
            <p:cNvPr id="10242" name="docshape34"/>
            <p:cNvSpPr>
              <a:spLocks/>
            </p:cNvSpPr>
            <p:nvPr/>
          </p:nvSpPr>
          <p:spPr bwMode="auto">
            <a:xfrm>
              <a:off x="20" y="2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2" y="8"/>
                </a:cxn>
                <a:cxn ang="0">
                  <a:pos x="168" y="31"/>
                </a:cxn>
                <a:cxn ang="0">
                  <a:pos x="113" y="66"/>
                </a:cxn>
                <a:cxn ang="0">
                  <a:pos x="66" y="113"/>
                </a:cxn>
                <a:cxn ang="0">
                  <a:pos x="31" y="169"/>
                </a:cxn>
                <a:cxn ang="0">
                  <a:pos x="8" y="232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1" y="1632"/>
                </a:cxn>
                <a:cxn ang="0">
                  <a:pos x="66" y="1688"/>
                </a:cxn>
                <a:cxn ang="0">
                  <a:pos x="113" y="1734"/>
                </a:cxn>
                <a:cxn ang="0">
                  <a:pos x="168" y="1770"/>
                </a:cxn>
                <a:cxn ang="0">
                  <a:pos x="232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70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30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2"/>
                </a:cxn>
                <a:cxn ang="0">
                  <a:pos x="12930" y="169"/>
                </a:cxn>
                <a:cxn ang="0">
                  <a:pos x="12894" y="113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2" y="8"/>
                  </a:lnTo>
                  <a:lnTo>
                    <a:pt x="168" y="31"/>
                  </a:lnTo>
                  <a:lnTo>
                    <a:pt x="113" y="66"/>
                  </a:lnTo>
                  <a:lnTo>
                    <a:pt x="66" y="113"/>
                  </a:lnTo>
                  <a:lnTo>
                    <a:pt x="31" y="169"/>
                  </a:lnTo>
                  <a:lnTo>
                    <a:pt x="8" y="232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1" y="1632"/>
                  </a:lnTo>
                  <a:lnTo>
                    <a:pt x="66" y="1688"/>
                  </a:lnTo>
                  <a:lnTo>
                    <a:pt x="113" y="1734"/>
                  </a:lnTo>
                  <a:lnTo>
                    <a:pt x="168" y="1770"/>
                  </a:lnTo>
                  <a:lnTo>
                    <a:pt x="232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70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30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2"/>
                  </a:lnTo>
                  <a:lnTo>
                    <a:pt x="12930" y="169"/>
                  </a:lnTo>
                  <a:lnTo>
                    <a:pt x="12894" y="113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lvl="1" algn="ctr"/>
              <a:r>
                <a:rPr lang="ru-RU" sz="2800" b="1" dirty="0" smtClean="0">
                  <a:solidFill>
                    <a:srgbClr val="012F3D"/>
                  </a:solidFill>
                  <a:latin typeface="Calibri" pitchFamily="34" charset="0"/>
                  <a:cs typeface="Arial" pitchFamily="34" charset="0"/>
                </a:rPr>
                <a:t>Действие воспитателя в процессе НОД по физической культуре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" name="docshape35"/>
            <p:cNvSpPr>
              <a:spLocks/>
            </p:cNvSpPr>
            <p:nvPr/>
          </p:nvSpPr>
          <p:spPr bwMode="auto">
            <a:xfrm>
              <a:off x="20" y="2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2"/>
                </a:cxn>
                <a:cxn ang="0">
                  <a:pos x="31" y="169"/>
                </a:cxn>
                <a:cxn ang="0">
                  <a:pos x="66" y="113"/>
                </a:cxn>
                <a:cxn ang="0">
                  <a:pos x="113" y="66"/>
                </a:cxn>
                <a:cxn ang="0">
                  <a:pos x="168" y="31"/>
                </a:cxn>
                <a:cxn ang="0">
                  <a:pos x="232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3"/>
                </a:cxn>
                <a:cxn ang="0">
                  <a:pos x="12930" y="169"/>
                </a:cxn>
                <a:cxn ang="0">
                  <a:pos x="12952" y="232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30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70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2" y="1792"/>
                </a:cxn>
                <a:cxn ang="0">
                  <a:pos x="168" y="1770"/>
                </a:cxn>
                <a:cxn ang="0">
                  <a:pos x="113" y="1734"/>
                </a:cxn>
                <a:cxn ang="0">
                  <a:pos x="66" y="1688"/>
                </a:cxn>
                <a:cxn ang="0">
                  <a:pos x="31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2"/>
                  </a:lnTo>
                  <a:lnTo>
                    <a:pt x="31" y="169"/>
                  </a:lnTo>
                  <a:lnTo>
                    <a:pt x="66" y="113"/>
                  </a:lnTo>
                  <a:lnTo>
                    <a:pt x="113" y="66"/>
                  </a:lnTo>
                  <a:lnTo>
                    <a:pt x="168" y="31"/>
                  </a:lnTo>
                  <a:lnTo>
                    <a:pt x="232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3"/>
                  </a:lnTo>
                  <a:lnTo>
                    <a:pt x="12930" y="169"/>
                  </a:lnTo>
                  <a:lnTo>
                    <a:pt x="12952" y="232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30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70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2" y="1792"/>
                  </a:lnTo>
                  <a:lnTo>
                    <a:pt x="168" y="1770"/>
                  </a:lnTo>
                  <a:lnTo>
                    <a:pt x="113" y="1734"/>
                  </a:lnTo>
                  <a:lnTo>
                    <a:pt x="66" y="1688"/>
                  </a:lnTo>
                  <a:lnTo>
                    <a:pt x="31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4282" y="1643050"/>
            <a:ext cx="8215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Заключительная часть: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выражает свое</a:t>
            </a:r>
            <a:r>
              <a:rPr lang="ru-RU" sz="6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мнение о том, как прошло занятие, кто из детей справился с заданием, что им было трудным.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РГР\Downloads\IMG_1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2400000" cy="1800000"/>
          </a:xfrm>
          <a:prstGeom prst="rect">
            <a:avLst/>
          </a:prstGeom>
          <a:noFill/>
        </p:spPr>
      </p:pic>
      <p:pic>
        <p:nvPicPr>
          <p:cNvPr id="11268" name="Picture 4" descr="C:\Users\РГР\Downloads\IMG_1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2906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3024"/>
          </a:xfrm>
          <a:prstGeom prst="rect">
            <a:avLst/>
          </a:prstGeom>
        </p:spPr>
      </p:pic>
      <p:grpSp>
        <p:nvGrpSpPr>
          <p:cNvPr id="4097" name="docshapegroup131"/>
          <p:cNvGrpSpPr>
            <a:grpSpLocks/>
          </p:cNvGrpSpPr>
          <p:nvPr/>
        </p:nvGrpSpPr>
        <p:grpSpPr bwMode="auto">
          <a:xfrm>
            <a:off x="539750" y="260362"/>
            <a:ext cx="8229600" cy="936600"/>
            <a:chOff x="30" y="30"/>
            <a:chExt cx="12960" cy="1474"/>
          </a:xfrm>
        </p:grpSpPr>
        <p:sp>
          <p:nvSpPr>
            <p:cNvPr id="4098" name="docshape132"/>
            <p:cNvSpPr>
              <a:spLocks/>
            </p:cNvSpPr>
            <p:nvPr/>
          </p:nvSpPr>
          <p:spPr bwMode="auto">
            <a:xfrm>
              <a:off x="30" y="30"/>
              <a:ext cx="12960" cy="1474"/>
            </a:xfrm>
            <a:custGeom>
              <a:avLst/>
              <a:gdLst/>
              <a:ahLst/>
              <a:cxnLst>
                <a:cxn ang="0">
                  <a:pos x="12714" y="0"/>
                </a:cxn>
                <a:cxn ang="0">
                  <a:pos x="246" y="0"/>
                </a:cxn>
                <a:cxn ang="0">
                  <a:pos x="168" y="13"/>
                </a:cxn>
                <a:cxn ang="0">
                  <a:pos x="101" y="47"/>
                </a:cxn>
                <a:cxn ang="0">
                  <a:pos x="47" y="101"/>
                </a:cxn>
                <a:cxn ang="0">
                  <a:pos x="13" y="168"/>
                </a:cxn>
                <a:cxn ang="0">
                  <a:pos x="0" y="246"/>
                </a:cxn>
                <a:cxn ang="0">
                  <a:pos x="0" y="1228"/>
                </a:cxn>
                <a:cxn ang="0">
                  <a:pos x="13" y="1306"/>
                </a:cxn>
                <a:cxn ang="0">
                  <a:pos x="47" y="1373"/>
                </a:cxn>
                <a:cxn ang="0">
                  <a:pos x="101" y="1426"/>
                </a:cxn>
                <a:cxn ang="0">
                  <a:pos x="168" y="1461"/>
                </a:cxn>
                <a:cxn ang="0">
                  <a:pos x="246" y="1474"/>
                </a:cxn>
                <a:cxn ang="0">
                  <a:pos x="12714" y="1474"/>
                </a:cxn>
                <a:cxn ang="0">
                  <a:pos x="12792" y="1461"/>
                </a:cxn>
                <a:cxn ang="0">
                  <a:pos x="12859" y="1426"/>
                </a:cxn>
                <a:cxn ang="0">
                  <a:pos x="12913" y="1373"/>
                </a:cxn>
                <a:cxn ang="0">
                  <a:pos x="12947" y="1306"/>
                </a:cxn>
                <a:cxn ang="0">
                  <a:pos x="12960" y="1228"/>
                </a:cxn>
                <a:cxn ang="0">
                  <a:pos x="12960" y="246"/>
                </a:cxn>
                <a:cxn ang="0">
                  <a:pos x="12947" y="168"/>
                </a:cxn>
                <a:cxn ang="0">
                  <a:pos x="12913" y="101"/>
                </a:cxn>
                <a:cxn ang="0">
                  <a:pos x="12859" y="47"/>
                </a:cxn>
                <a:cxn ang="0">
                  <a:pos x="12792" y="13"/>
                </a:cxn>
                <a:cxn ang="0">
                  <a:pos x="12714" y="0"/>
                </a:cxn>
              </a:cxnLst>
              <a:rect l="0" t="0" r="r" b="b"/>
              <a:pathLst>
                <a:path w="12960" h="1474">
                  <a:moveTo>
                    <a:pt x="12714" y="0"/>
                  </a:moveTo>
                  <a:lnTo>
                    <a:pt x="246" y="0"/>
                  </a:lnTo>
                  <a:lnTo>
                    <a:pt x="168" y="13"/>
                  </a:lnTo>
                  <a:lnTo>
                    <a:pt x="101" y="47"/>
                  </a:lnTo>
                  <a:lnTo>
                    <a:pt x="47" y="101"/>
                  </a:lnTo>
                  <a:lnTo>
                    <a:pt x="13" y="168"/>
                  </a:lnTo>
                  <a:lnTo>
                    <a:pt x="0" y="246"/>
                  </a:lnTo>
                  <a:lnTo>
                    <a:pt x="0" y="1228"/>
                  </a:lnTo>
                  <a:lnTo>
                    <a:pt x="13" y="1306"/>
                  </a:lnTo>
                  <a:lnTo>
                    <a:pt x="47" y="1373"/>
                  </a:lnTo>
                  <a:lnTo>
                    <a:pt x="101" y="1426"/>
                  </a:lnTo>
                  <a:lnTo>
                    <a:pt x="168" y="1461"/>
                  </a:lnTo>
                  <a:lnTo>
                    <a:pt x="246" y="1474"/>
                  </a:lnTo>
                  <a:lnTo>
                    <a:pt x="12714" y="1474"/>
                  </a:lnTo>
                  <a:lnTo>
                    <a:pt x="12792" y="1461"/>
                  </a:lnTo>
                  <a:lnTo>
                    <a:pt x="12859" y="1426"/>
                  </a:lnTo>
                  <a:lnTo>
                    <a:pt x="12913" y="1373"/>
                  </a:lnTo>
                  <a:lnTo>
                    <a:pt x="12947" y="1306"/>
                  </a:lnTo>
                  <a:lnTo>
                    <a:pt x="12960" y="1228"/>
                  </a:lnTo>
                  <a:lnTo>
                    <a:pt x="12960" y="246"/>
                  </a:lnTo>
                  <a:lnTo>
                    <a:pt x="12947" y="168"/>
                  </a:lnTo>
                  <a:lnTo>
                    <a:pt x="12913" y="101"/>
                  </a:lnTo>
                  <a:lnTo>
                    <a:pt x="12859" y="47"/>
                  </a:lnTo>
                  <a:lnTo>
                    <a:pt x="12792" y="13"/>
                  </a:lnTo>
                  <a:lnTo>
                    <a:pt x="127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4000" b="1" dirty="0" smtClean="0">
                  <a:solidFill>
                    <a:srgbClr val="001F5F"/>
                  </a:solidFill>
                  <a:latin typeface="Calibri" pitchFamily="34" charset="0"/>
                  <a:cs typeface="Arial" pitchFamily="34" charset="0"/>
                </a:rPr>
                <a:t> После совместного занятия</a:t>
              </a:r>
              <a:endParaRPr lang="ru-RU" sz="4000" dirty="0"/>
            </a:p>
          </p:txBody>
        </p:sp>
        <p:sp>
          <p:nvSpPr>
            <p:cNvPr id="4099" name="docshape133"/>
            <p:cNvSpPr>
              <a:spLocks/>
            </p:cNvSpPr>
            <p:nvPr/>
          </p:nvSpPr>
          <p:spPr bwMode="auto">
            <a:xfrm>
              <a:off x="30" y="30"/>
              <a:ext cx="12960" cy="14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13" y="168"/>
                </a:cxn>
                <a:cxn ang="0">
                  <a:pos x="47" y="101"/>
                </a:cxn>
                <a:cxn ang="0">
                  <a:pos x="101" y="47"/>
                </a:cxn>
                <a:cxn ang="0">
                  <a:pos x="168" y="13"/>
                </a:cxn>
                <a:cxn ang="0">
                  <a:pos x="246" y="0"/>
                </a:cxn>
                <a:cxn ang="0">
                  <a:pos x="12714" y="0"/>
                </a:cxn>
                <a:cxn ang="0">
                  <a:pos x="12792" y="13"/>
                </a:cxn>
                <a:cxn ang="0">
                  <a:pos x="12859" y="47"/>
                </a:cxn>
                <a:cxn ang="0">
                  <a:pos x="12913" y="101"/>
                </a:cxn>
                <a:cxn ang="0">
                  <a:pos x="12947" y="168"/>
                </a:cxn>
                <a:cxn ang="0">
                  <a:pos x="12960" y="246"/>
                </a:cxn>
                <a:cxn ang="0">
                  <a:pos x="12960" y="1228"/>
                </a:cxn>
                <a:cxn ang="0">
                  <a:pos x="12947" y="1306"/>
                </a:cxn>
                <a:cxn ang="0">
                  <a:pos x="12913" y="1373"/>
                </a:cxn>
                <a:cxn ang="0">
                  <a:pos x="12859" y="1426"/>
                </a:cxn>
                <a:cxn ang="0">
                  <a:pos x="12792" y="1461"/>
                </a:cxn>
                <a:cxn ang="0">
                  <a:pos x="12714" y="1474"/>
                </a:cxn>
                <a:cxn ang="0">
                  <a:pos x="246" y="1474"/>
                </a:cxn>
                <a:cxn ang="0">
                  <a:pos x="168" y="1461"/>
                </a:cxn>
                <a:cxn ang="0">
                  <a:pos x="101" y="1426"/>
                </a:cxn>
                <a:cxn ang="0">
                  <a:pos x="47" y="1373"/>
                </a:cxn>
                <a:cxn ang="0">
                  <a:pos x="13" y="1306"/>
                </a:cxn>
                <a:cxn ang="0">
                  <a:pos x="0" y="1228"/>
                </a:cxn>
                <a:cxn ang="0">
                  <a:pos x="0" y="246"/>
                </a:cxn>
              </a:cxnLst>
              <a:rect l="0" t="0" r="r" b="b"/>
              <a:pathLst>
                <a:path w="12960" h="1474">
                  <a:moveTo>
                    <a:pt x="0" y="246"/>
                  </a:moveTo>
                  <a:lnTo>
                    <a:pt x="13" y="168"/>
                  </a:lnTo>
                  <a:lnTo>
                    <a:pt x="47" y="101"/>
                  </a:lnTo>
                  <a:lnTo>
                    <a:pt x="101" y="47"/>
                  </a:lnTo>
                  <a:lnTo>
                    <a:pt x="168" y="13"/>
                  </a:lnTo>
                  <a:lnTo>
                    <a:pt x="246" y="0"/>
                  </a:lnTo>
                  <a:lnTo>
                    <a:pt x="12714" y="0"/>
                  </a:lnTo>
                  <a:lnTo>
                    <a:pt x="12792" y="13"/>
                  </a:lnTo>
                  <a:lnTo>
                    <a:pt x="12859" y="47"/>
                  </a:lnTo>
                  <a:lnTo>
                    <a:pt x="12913" y="101"/>
                  </a:lnTo>
                  <a:lnTo>
                    <a:pt x="12947" y="168"/>
                  </a:lnTo>
                  <a:lnTo>
                    <a:pt x="12960" y="246"/>
                  </a:lnTo>
                  <a:lnTo>
                    <a:pt x="12960" y="1228"/>
                  </a:lnTo>
                  <a:lnTo>
                    <a:pt x="12947" y="1306"/>
                  </a:lnTo>
                  <a:lnTo>
                    <a:pt x="12913" y="1373"/>
                  </a:lnTo>
                  <a:lnTo>
                    <a:pt x="12859" y="1426"/>
                  </a:lnTo>
                  <a:lnTo>
                    <a:pt x="12792" y="1461"/>
                  </a:lnTo>
                  <a:lnTo>
                    <a:pt x="12714" y="1474"/>
                  </a:lnTo>
                  <a:lnTo>
                    <a:pt x="246" y="1474"/>
                  </a:lnTo>
                  <a:lnTo>
                    <a:pt x="168" y="1461"/>
                  </a:lnTo>
                  <a:lnTo>
                    <a:pt x="101" y="1426"/>
                  </a:lnTo>
                  <a:lnTo>
                    <a:pt x="47" y="1373"/>
                  </a:lnTo>
                  <a:lnTo>
                    <a:pt x="13" y="1306"/>
                  </a:lnTo>
                  <a:lnTo>
                    <a:pt x="0" y="1228"/>
                  </a:lnTo>
                  <a:lnTo>
                    <a:pt x="0" y="246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28596" y="1357298"/>
            <a:ext cx="7715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закрепляет с детьми новые двигательные навыки при</a:t>
            </a:r>
            <a:r>
              <a:rPr lang="ru-RU" sz="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проведении индивидуальной работы (в течение дня в часы игр и прогулок) с одним ребенком или с небольшой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группой детей.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6" descr="D:\202308__\IMG_7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2400000" cy="1800000"/>
          </a:xfrm>
          <a:prstGeom prst="rect">
            <a:avLst/>
          </a:prstGeom>
          <a:noFill/>
        </p:spPr>
      </p:pic>
      <p:pic>
        <p:nvPicPr>
          <p:cNvPr id="14" name="Видео WhatsApp 2024-10-08 в 12.25.59_7ff0e27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6000" y="2666999"/>
            <a:ext cx="4802214" cy="360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3024"/>
          </a:xfrm>
          <a:prstGeom prst="rect">
            <a:avLst/>
          </a:prstGeom>
        </p:spPr>
      </p:pic>
      <p:pic>
        <p:nvPicPr>
          <p:cNvPr id="3" name="Видео WhatsApp 2024-10-08 в 12.27.14_2341003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428604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3073" name="docshapegroup144"/>
          <p:cNvGrpSpPr>
            <a:grpSpLocks/>
          </p:cNvGrpSpPr>
          <p:nvPr/>
        </p:nvGrpSpPr>
        <p:grpSpPr bwMode="auto">
          <a:xfrm>
            <a:off x="540317" y="261300"/>
            <a:ext cx="8228450" cy="1095998"/>
            <a:chOff x="850" y="411"/>
            <a:chExt cx="12960" cy="2043"/>
          </a:xfrm>
        </p:grpSpPr>
        <p:sp>
          <p:nvSpPr>
            <p:cNvPr id="3076" name="docshape147"/>
            <p:cNvSpPr>
              <a:spLocks/>
            </p:cNvSpPr>
            <p:nvPr/>
          </p:nvSpPr>
          <p:spPr bwMode="auto">
            <a:xfrm>
              <a:off x="850" y="411"/>
              <a:ext cx="12960" cy="2043"/>
            </a:xfrm>
            <a:custGeom>
              <a:avLst/>
              <a:gdLst/>
              <a:ahLst/>
              <a:cxnLst>
                <a:cxn ang="0">
                  <a:pos x="12619" y="0"/>
                </a:cxn>
                <a:cxn ang="0">
                  <a:pos x="340" y="0"/>
                </a:cxn>
                <a:cxn ang="0">
                  <a:pos x="262" y="9"/>
                </a:cxn>
                <a:cxn ang="0">
                  <a:pos x="190" y="34"/>
                </a:cxn>
                <a:cxn ang="0">
                  <a:pos x="127" y="74"/>
                </a:cxn>
                <a:cxn ang="0">
                  <a:pos x="75" y="127"/>
                </a:cxn>
                <a:cxn ang="0">
                  <a:pos x="34" y="190"/>
                </a:cxn>
                <a:cxn ang="0">
                  <a:pos x="9" y="262"/>
                </a:cxn>
                <a:cxn ang="0">
                  <a:pos x="0" y="340"/>
                </a:cxn>
                <a:cxn ang="0">
                  <a:pos x="0" y="1702"/>
                </a:cxn>
                <a:cxn ang="0">
                  <a:pos x="9" y="1780"/>
                </a:cxn>
                <a:cxn ang="0">
                  <a:pos x="34" y="1851"/>
                </a:cxn>
                <a:cxn ang="0">
                  <a:pos x="75" y="1915"/>
                </a:cxn>
                <a:cxn ang="0">
                  <a:pos x="127" y="1967"/>
                </a:cxn>
                <a:cxn ang="0">
                  <a:pos x="190" y="2007"/>
                </a:cxn>
                <a:cxn ang="0">
                  <a:pos x="262" y="2033"/>
                </a:cxn>
                <a:cxn ang="0">
                  <a:pos x="340" y="2042"/>
                </a:cxn>
                <a:cxn ang="0">
                  <a:pos x="12619" y="2042"/>
                </a:cxn>
                <a:cxn ang="0">
                  <a:pos x="12697" y="2033"/>
                </a:cxn>
                <a:cxn ang="0">
                  <a:pos x="12769" y="2007"/>
                </a:cxn>
                <a:cxn ang="0">
                  <a:pos x="12832" y="1967"/>
                </a:cxn>
                <a:cxn ang="0">
                  <a:pos x="12885" y="1915"/>
                </a:cxn>
                <a:cxn ang="0">
                  <a:pos x="12925" y="1851"/>
                </a:cxn>
                <a:cxn ang="0">
                  <a:pos x="12951" y="1780"/>
                </a:cxn>
                <a:cxn ang="0">
                  <a:pos x="12960" y="1702"/>
                </a:cxn>
                <a:cxn ang="0">
                  <a:pos x="12960" y="340"/>
                </a:cxn>
                <a:cxn ang="0">
                  <a:pos x="12951" y="262"/>
                </a:cxn>
                <a:cxn ang="0">
                  <a:pos x="12925" y="190"/>
                </a:cxn>
                <a:cxn ang="0">
                  <a:pos x="12885" y="127"/>
                </a:cxn>
                <a:cxn ang="0">
                  <a:pos x="12832" y="74"/>
                </a:cxn>
                <a:cxn ang="0">
                  <a:pos x="12769" y="34"/>
                </a:cxn>
                <a:cxn ang="0">
                  <a:pos x="12697" y="9"/>
                </a:cxn>
                <a:cxn ang="0">
                  <a:pos x="12619" y="0"/>
                </a:cxn>
              </a:cxnLst>
              <a:rect l="0" t="0" r="r" b="b"/>
              <a:pathLst>
                <a:path w="12960" h="2043">
                  <a:moveTo>
                    <a:pt x="12619" y="0"/>
                  </a:moveTo>
                  <a:lnTo>
                    <a:pt x="340" y="0"/>
                  </a:lnTo>
                  <a:lnTo>
                    <a:pt x="262" y="9"/>
                  </a:lnTo>
                  <a:lnTo>
                    <a:pt x="190" y="34"/>
                  </a:lnTo>
                  <a:lnTo>
                    <a:pt x="127" y="74"/>
                  </a:lnTo>
                  <a:lnTo>
                    <a:pt x="75" y="127"/>
                  </a:lnTo>
                  <a:lnTo>
                    <a:pt x="34" y="190"/>
                  </a:lnTo>
                  <a:lnTo>
                    <a:pt x="9" y="262"/>
                  </a:lnTo>
                  <a:lnTo>
                    <a:pt x="0" y="340"/>
                  </a:lnTo>
                  <a:lnTo>
                    <a:pt x="0" y="1702"/>
                  </a:lnTo>
                  <a:lnTo>
                    <a:pt x="9" y="1780"/>
                  </a:lnTo>
                  <a:lnTo>
                    <a:pt x="34" y="1851"/>
                  </a:lnTo>
                  <a:lnTo>
                    <a:pt x="75" y="1915"/>
                  </a:lnTo>
                  <a:lnTo>
                    <a:pt x="127" y="1967"/>
                  </a:lnTo>
                  <a:lnTo>
                    <a:pt x="190" y="2007"/>
                  </a:lnTo>
                  <a:lnTo>
                    <a:pt x="262" y="2033"/>
                  </a:lnTo>
                  <a:lnTo>
                    <a:pt x="340" y="2042"/>
                  </a:lnTo>
                  <a:lnTo>
                    <a:pt x="12619" y="2042"/>
                  </a:lnTo>
                  <a:lnTo>
                    <a:pt x="12697" y="2033"/>
                  </a:lnTo>
                  <a:lnTo>
                    <a:pt x="12769" y="2007"/>
                  </a:lnTo>
                  <a:lnTo>
                    <a:pt x="12832" y="1967"/>
                  </a:lnTo>
                  <a:lnTo>
                    <a:pt x="12885" y="1915"/>
                  </a:lnTo>
                  <a:lnTo>
                    <a:pt x="12925" y="1851"/>
                  </a:lnTo>
                  <a:lnTo>
                    <a:pt x="12951" y="1780"/>
                  </a:lnTo>
                  <a:lnTo>
                    <a:pt x="12960" y="1702"/>
                  </a:lnTo>
                  <a:lnTo>
                    <a:pt x="12960" y="340"/>
                  </a:lnTo>
                  <a:lnTo>
                    <a:pt x="12951" y="262"/>
                  </a:lnTo>
                  <a:lnTo>
                    <a:pt x="12925" y="190"/>
                  </a:lnTo>
                  <a:lnTo>
                    <a:pt x="12885" y="127"/>
                  </a:lnTo>
                  <a:lnTo>
                    <a:pt x="12832" y="74"/>
                  </a:lnTo>
                  <a:lnTo>
                    <a:pt x="12769" y="34"/>
                  </a:lnTo>
                  <a:lnTo>
                    <a:pt x="12697" y="9"/>
                  </a:lnTo>
                  <a:lnTo>
                    <a:pt x="126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docshape148"/>
            <p:cNvSpPr>
              <a:spLocks/>
            </p:cNvSpPr>
            <p:nvPr/>
          </p:nvSpPr>
          <p:spPr bwMode="auto">
            <a:xfrm>
              <a:off x="850" y="411"/>
              <a:ext cx="12960" cy="2043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" y="262"/>
                </a:cxn>
                <a:cxn ang="0">
                  <a:pos x="34" y="190"/>
                </a:cxn>
                <a:cxn ang="0">
                  <a:pos x="75" y="127"/>
                </a:cxn>
                <a:cxn ang="0">
                  <a:pos x="127" y="74"/>
                </a:cxn>
                <a:cxn ang="0">
                  <a:pos x="190" y="34"/>
                </a:cxn>
                <a:cxn ang="0">
                  <a:pos x="262" y="9"/>
                </a:cxn>
                <a:cxn ang="0">
                  <a:pos x="340" y="0"/>
                </a:cxn>
                <a:cxn ang="0">
                  <a:pos x="12619" y="0"/>
                </a:cxn>
                <a:cxn ang="0">
                  <a:pos x="12697" y="9"/>
                </a:cxn>
                <a:cxn ang="0">
                  <a:pos x="12769" y="34"/>
                </a:cxn>
                <a:cxn ang="0">
                  <a:pos x="12832" y="74"/>
                </a:cxn>
                <a:cxn ang="0">
                  <a:pos x="12885" y="127"/>
                </a:cxn>
                <a:cxn ang="0">
                  <a:pos x="12925" y="190"/>
                </a:cxn>
                <a:cxn ang="0">
                  <a:pos x="12951" y="262"/>
                </a:cxn>
                <a:cxn ang="0">
                  <a:pos x="12960" y="340"/>
                </a:cxn>
                <a:cxn ang="0">
                  <a:pos x="12960" y="1702"/>
                </a:cxn>
                <a:cxn ang="0">
                  <a:pos x="12951" y="1780"/>
                </a:cxn>
                <a:cxn ang="0">
                  <a:pos x="12925" y="1851"/>
                </a:cxn>
                <a:cxn ang="0">
                  <a:pos x="12885" y="1915"/>
                </a:cxn>
                <a:cxn ang="0">
                  <a:pos x="12832" y="1967"/>
                </a:cxn>
                <a:cxn ang="0">
                  <a:pos x="12769" y="2007"/>
                </a:cxn>
                <a:cxn ang="0">
                  <a:pos x="12697" y="2033"/>
                </a:cxn>
                <a:cxn ang="0">
                  <a:pos x="12619" y="2042"/>
                </a:cxn>
                <a:cxn ang="0">
                  <a:pos x="340" y="2042"/>
                </a:cxn>
                <a:cxn ang="0">
                  <a:pos x="262" y="2033"/>
                </a:cxn>
                <a:cxn ang="0">
                  <a:pos x="190" y="2007"/>
                </a:cxn>
                <a:cxn ang="0">
                  <a:pos x="127" y="1967"/>
                </a:cxn>
                <a:cxn ang="0">
                  <a:pos x="75" y="1915"/>
                </a:cxn>
                <a:cxn ang="0">
                  <a:pos x="34" y="1851"/>
                </a:cxn>
                <a:cxn ang="0">
                  <a:pos x="9" y="1780"/>
                </a:cxn>
                <a:cxn ang="0">
                  <a:pos x="0" y="1702"/>
                </a:cxn>
                <a:cxn ang="0">
                  <a:pos x="0" y="340"/>
                </a:cxn>
              </a:cxnLst>
              <a:rect l="0" t="0" r="r" b="b"/>
              <a:pathLst>
                <a:path w="12960" h="2043">
                  <a:moveTo>
                    <a:pt x="0" y="340"/>
                  </a:moveTo>
                  <a:lnTo>
                    <a:pt x="9" y="262"/>
                  </a:lnTo>
                  <a:lnTo>
                    <a:pt x="34" y="190"/>
                  </a:lnTo>
                  <a:lnTo>
                    <a:pt x="75" y="127"/>
                  </a:lnTo>
                  <a:lnTo>
                    <a:pt x="127" y="74"/>
                  </a:lnTo>
                  <a:lnTo>
                    <a:pt x="190" y="34"/>
                  </a:lnTo>
                  <a:lnTo>
                    <a:pt x="262" y="9"/>
                  </a:lnTo>
                  <a:lnTo>
                    <a:pt x="340" y="0"/>
                  </a:lnTo>
                  <a:lnTo>
                    <a:pt x="12619" y="0"/>
                  </a:lnTo>
                  <a:lnTo>
                    <a:pt x="12697" y="9"/>
                  </a:lnTo>
                  <a:lnTo>
                    <a:pt x="12769" y="34"/>
                  </a:lnTo>
                  <a:lnTo>
                    <a:pt x="12832" y="74"/>
                  </a:lnTo>
                  <a:lnTo>
                    <a:pt x="12885" y="127"/>
                  </a:lnTo>
                  <a:lnTo>
                    <a:pt x="12925" y="190"/>
                  </a:lnTo>
                  <a:lnTo>
                    <a:pt x="12951" y="262"/>
                  </a:lnTo>
                  <a:lnTo>
                    <a:pt x="12960" y="340"/>
                  </a:lnTo>
                  <a:lnTo>
                    <a:pt x="12960" y="1702"/>
                  </a:lnTo>
                  <a:lnTo>
                    <a:pt x="12951" y="1780"/>
                  </a:lnTo>
                  <a:lnTo>
                    <a:pt x="12925" y="1851"/>
                  </a:lnTo>
                  <a:lnTo>
                    <a:pt x="12885" y="1915"/>
                  </a:lnTo>
                  <a:lnTo>
                    <a:pt x="12832" y="1967"/>
                  </a:lnTo>
                  <a:lnTo>
                    <a:pt x="12769" y="2007"/>
                  </a:lnTo>
                  <a:lnTo>
                    <a:pt x="12697" y="2033"/>
                  </a:lnTo>
                  <a:lnTo>
                    <a:pt x="12619" y="2042"/>
                  </a:lnTo>
                  <a:lnTo>
                    <a:pt x="340" y="2042"/>
                  </a:lnTo>
                  <a:lnTo>
                    <a:pt x="262" y="2033"/>
                  </a:lnTo>
                  <a:lnTo>
                    <a:pt x="190" y="2007"/>
                  </a:lnTo>
                  <a:lnTo>
                    <a:pt x="127" y="1967"/>
                  </a:lnTo>
                  <a:lnTo>
                    <a:pt x="75" y="1915"/>
                  </a:lnTo>
                  <a:lnTo>
                    <a:pt x="34" y="1851"/>
                  </a:lnTo>
                  <a:lnTo>
                    <a:pt x="9" y="1780"/>
                  </a:lnTo>
                  <a:lnTo>
                    <a:pt x="0" y="1702"/>
                  </a:lnTo>
                  <a:lnTo>
                    <a:pt x="0" y="34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42909" y="285728"/>
            <a:ext cx="80724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развивающей двигательной</a:t>
            </a: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среды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РГР\Downloads\IMG_1374.jpg"/>
          <p:cNvPicPr>
            <a:picLocks noChangeAspect="1" noChangeArrowheads="1"/>
          </p:cNvPicPr>
          <p:nvPr/>
        </p:nvPicPr>
        <p:blipFill>
          <a:blip r:embed="rId3" cstate="print"/>
          <a:srcRect l="28169" t="5634" r="30986"/>
          <a:stretch>
            <a:fillRect/>
          </a:stretch>
        </p:blipFill>
        <p:spPr bwMode="auto">
          <a:xfrm>
            <a:off x="5572132" y="1714488"/>
            <a:ext cx="2857520" cy="4951394"/>
          </a:xfrm>
          <a:prstGeom prst="rect">
            <a:avLst/>
          </a:prstGeom>
          <a:noFill/>
        </p:spPr>
      </p:pic>
      <p:pic>
        <p:nvPicPr>
          <p:cNvPr id="5" name="Picture 2" descr="C:\Users\РГР\Downloads\IMG_1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89" y="2714620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2049" name="docshapegroup153"/>
          <p:cNvGrpSpPr>
            <a:grpSpLocks/>
          </p:cNvGrpSpPr>
          <p:nvPr/>
        </p:nvGrpSpPr>
        <p:grpSpPr bwMode="auto">
          <a:xfrm>
            <a:off x="500034" y="0"/>
            <a:ext cx="8267700" cy="1211263"/>
            <a:chOff x="0" y="0"/>
            <a:chExt cx="13020" cy="1908"/>
          </a:xfrm>
        </p:grpSpPr>
        <p:sp>
          <p:nvSpPr>
            <p:cNvPr id="2050" name="docshape154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docshape155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docshape156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541463" lvl="1" indent="0" algn="ctr" defTabSz="914400" rtl="0" eaLnBrk="1" fontAlgn="base" latinLnBrk="0" hangingPunct="1">
                <a:lnSpc>
                  <a:spcPct val="100000"/>
                </a:lnSpc>
                <a:spcBef>
                  <a:spcPts val="9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Физкультурные досуги,               праздники, дни здоровья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 descr="D:\202308__\IMG_7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2400000" cy="1800000"/>
          </a:xfrm>
          <a:prstGeom prst="rect">
            <a:avLst/>
          </a:prstGeom>
          <a:noFill/>
        </p:spPr>
      </p:pic>
      <p:pic>
        <p:nvPicPr>
          <p:cNvPr id="14" name="Picture 2" descr="D:\202402__\ABGM19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214422"/>
            <a:ext cx="3896629" cy="1800000"/>
          </a:xfrm>
          <a:prstGeom prst="rect">
            <a:avLst/>
          </a:prstGeom>
          <a:noFill/>
        </p:spPr>
      </p:pic>
      <p:pic>
        <p:nvPicPr>
          <p:cNvPr id="15" name="Picture 12" descr="D:\202308__\IMG_8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1920000" cy="1440000"/>
          </a:xfrm>
          <a:prstGeom prst="rect">
            <a:avLst/>
          </a:prstGeom>
          <a:noFill/>
        </p:spPr>
      </p:pic>
      <p:pic>
        <p:nvPicPr>
          <p:cNvPr id="16" name="Picture 10" descr="D:\202404__\IMG_0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071678"/>
            <a:ext cx="2400000" cy="1800000"/>
          </a:xfrm>
          <a:prstGeom prst="rect">
            <a:avLst/>
          </a:prstGeom>
          <a:noFill/>
        </p:spPr>
      </p:pic>
      <p:pic>
        <p:nvPicPr>
          <p:cNvPr id="17" name="Picture 4" descr="C:\Users\РГР\Downloads\IMG_04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929198"/>
            <a:ext cx="2400000" cy="1800000"/>
          </a:xfrm>
          <a:prstGeom prst="rect">
            <a:avLst/>
          </a:prstGeom>
          <a:noFill/>
        </p:spPr>
      </p:pic>
      <p:pic>
        <p:nvPicPr>
          <p:cNvPr id="18" name="Picture 4" descr="C:\Users\РГР\Downloads\IMG_94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929198"/>
            <a:ext cx="2400000" cy="1800000"/>
          </a:xfrm>
          <a:prstGeom prst="rect">
            <a:avLst/>
          </a:prstGeom>
          <a:noFill/>
        </p:spPr>
      </p:pic>
      <p:pic>
        <p:nvPicPr>
          <p:cNvPr id="3074" name="Picture 2" descr="C:\Users\РГР\Downloads\IMG_12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143248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pic>
        <p:nvPicPr>
          <p:cNvPr id="18436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4282" y="285728"/>
            <a:ext cx="878687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ФГОС ДО задачи образовательной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области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«Физическое развитие»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включают: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опыта в двигательной деятельности детей, в том числе</a:t>
            </a:r>
            <a:r>
              <a:rPr lang="ru-RU" sz="6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связанной с выполнением упражнений, направленных на развитие таких физических качеств, как координация и гибкость;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начальных представлений о некоторых видах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lang="ru-RU" sz="2000" b="1" dirty="0" smtClean="0">
                <a:solidFill>
                  <a:srgbClr val="001F5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порта;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овладение подвижными играми с правилами;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становление целенаправленности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саморегуляции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двигательной сфере;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4282" y="4286256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7" name="docshapegroup153"/>
          <p:cNvGrpSpPr>
            <a:grpSpLocks/>
          </p:cNvGrpSpPr>
          <p:nvPr/>
        </p:nvGrpSpPr>
        <p:grpSpPr bwMode="auto">
          <a:xfrm>
            <a:off x="438150" y="254000"/>
            <a:ext cx="8267700" cy="5318140"/>
            <a:chOff x="0" y="0"/>
            <a:chExt cx="13020" cy="1908"/>
          </a:xfrm>
        </p:grpSpPr>
        <p:sp>
          <p:nvSpPr>
            <p:cNvPr id="8" name="docshape154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docshape155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docshape156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541463" lvl="1" indent="0" algn="ctr" defTabSz="914400" rtl="0" eaLnBrk="1" fontAlgn="base" latinLnBrk="0" hangingPunct="1">
                <a:lnSpc>
                  <a:spcPct val="100000"/>
                </a:lnSpc>
                <a:spcBef>
                  <a:spcPts val="9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Таким</a:t>
              </a:r>
              <a:r>
                <a:rPr kumimoji="0" lang="ru-RU" sz="3600" b="1" i="0" u="none" strike="noStrike" cap="none" normalizeH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 образом</a:t>
              </a:r>
            </a:p>
            <a:p>
              <a:pPr marL="1079500" marR="1541463" lvl="1" algn="just" defTabSz="914400" rtl="0" eaLnBrk="1" fontAlgn="base" latinLnBrk="0" hangingPunct="1">
                <a:lnSpc>
                  <a:spcPct val="100000"/>
                </a:lnSpc>
                <a:spcBef>
                  <a:spcPts val="938"/>
                </a:spcBef>
                <a:spcAft>
                  <a:spcPts val="1000"/>
                </a:spcAft>
                <a:buClrTx/>
                <a:buSzTx/>
                <a:buFont typeface="Wingdings" pitchFamily="2" charset="2"/>
                <a:buChar char="v"/>
                <a:tabLst/>
              </a:pPr>
              <a:r>
                <a:rPr lang="ru-RU" sz="2400" b="1" baseline="0" dirty="0" smtClean="0">
                  <a:solidFill>
                    <a:srgbClr val="001F5F"/>
                  </a:solidFill>
                  <a:latin typeface="Calibri" pitchFamily="34" charset="0"/>
                  <a:cs typeface="Arial" pitchFamily="34" charset="0"/>
                </a:rPr>
                <a:t>Эффективность</a:t>
              </a:r>
              <a:r>
                <a:rPr lang="ru-RU" sz="2400" b="1" dirty="0" smtClean="0">
                  <a:solidFill>
                    <a:srgbClr val="001F5F"/>
                  </a:solidFill>
                  <a:latin typeface="Calibri" pitchFamily="34" charset="0"/>
                  <a:cs typeface="Arial" pitchFamily="34" charset="0"/>
                </a:rPr>
                <a:t> физкультурно-оздоровительной работы в ДОУ напрямую зависит от взаимодействия и взаимопонимания, всего педагогического коллектива</a:t>
              </a:r>
            </a:p>
            <a:p>
              <a:pPr marL="1079500" marR="1541463" lvl="1" defTabSz="914400" rtl="0" eaLnBrk="1" fontAlgn="base" latinLnBrk="0" hangingPunct="1">
                <a:lnSpc>
                  <a:spcPct val="100000"/>
                </a:lnSpc>
                <a:spcBef>
                  <a:spcPts val="938"/>
                </a:spcBef>
                <a:spcAft>
                  <a:spcPts val="1000"/>
                </a:spcAft>
                <a:buClrTx/>
                <a:buSzTx/>
                <a:buFont typeface="Wingdings" pitchFamily="2" charset="2"/>
                <a:buChar char="v"/>
                <a:tabLst/>
              </a:pPr>
              <a:r>
                <a:rPr lang="ru-RU" sz="2400" b="1" dirty="0" smtClean="0">
                  <a:solidFill>
                    <a:srgbClr val="001F5F"/>
                  </a:solidFill>
                  <a:latin typeface="Calibri" pitchFamily="34" charset="0"/>
                  <a:cs typeface="Arial" pitchFamily="34" charset="0"/>
                </a:rPr>
                <a:t>Только совместными усилиями можно решить поставленные задачи, а значит, рассчитывать на положительные результаты своего труда.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sp>
        <p:nvSpPr>
          <p:cNvPr id="6" name="docshape154"/>
          <p:cNvSpPr>
            <a:spLocks/>
          </p:cNvSpPr>
          <p:nvPr/>
        </p:nvSpPr>
        <p:spPr bwMode="auto">
          <a:xfrm>
            <a:off x="1500166" y="1571612"/>
            <a:ext cx="6686568" cy="3425930"/>
          </a:xfrm>
          <a:custGeom>
            <a:avLst/>
            <a:gdLst/>
            <a:ahLst/>
            <a:cxnLst>
              <a:cxn ang="0">
                <a:pos x="12660" y="0"/>
              </a:cxn>
              <a:cxn ang="0">
                <a:pos x="300" y="0"/>
              </a:cxn>
              <a:cxn ang="0">
                <a:pos x="231" y="8"/>
              </a:cxn>
              <a:cxn ang="0">
                <a:pos x="168" y="31"/>
              </a:cxn>
              <a:cxn ang="0">
                <a:pos x="112" y="66"/>
              </a:cxn>
              <a:cxn ang="0">
                <a:pos x="66" y="112"/>
              </a:cxn>
              <a:cxn ang="0">
                <a:pos x="30" y="168"/>
              </a:cxn>
              <a:cxn ang="0">
                <a:pos x="8" y="231"/>
              </a:cxn>
              <a:cxn ang="0">
                <a:pos x="0" y="300"/>
              </a:cxn>
              <a:cxn ang="0">
                <a:pos x="0" y="1500"/>
              </a:cxn>
              <a:cxn ang="0">
                <a:pos x="8" y="1569"/>
              </a:cxn>
              <a:cxn ang="0">
                <a:pos x="30" y="1632"/>
              </a:cxn>
              <a:cxn ang="0">
                <a:pos x="66" y="1688"/>
              </a:cxn>
              <a:cxn ang="0">
                <a:pos x="112" y="1734"/>
              </a:cxn>
              <a:cxn ang="0">
                <a:pos x="168" y="1769"/>
              </a:cxn>
              <a:cxn ang="0">
                <a:pos x="231" y="1792"/>
              </a:cxn>
              <a:cxn ang="0">
                <a:pos x="300" y="1800"/>
              </a:cxn>
              <a:cxn ang="0">
                <a:pos x="12660" y="1800"/>
              </a:cxn>
              <a:cxn ang="0">
                <a:pos x="12729" y="1792"/>
              </a:cxn>
              <a:cxn ang="0">
                <a:pos x="12792" y="1769"/>
              </a:cxn>
              <a:cxn ang="0">
                <a:pos x="12848" y="1734"/>
              </a:cxn>
              <a:cxn ang="0">
                <a:pos x="12894" y="1688"/>
              </a:cxn>
              <a:cxn ang="0">
                <a:pos x="12929" y="1632"/>
              </a:cxn>
              <a:cxn ang="0">
                <a:pos x="12952" y="1569"/>
              </a:cxn>
              <a:cxn ang="0">
                <a:pos x="12960" y="1500"/>
              </a:cxn>
              <a:cxn ang="0">
                <a:pos x="12960" y="300"/>
              </a:cxn>
              <a:cxn ang="0">
                <a:pos x="12952" y="231"/>
              </a:cxn>
              <a:cxn ang="0">
                <a:pos x="12929" y="168"/>
              </a:cxn>
              <a:cxn ang="0">
                <a:pos x="12894" y="112"/>
              </a:cxn>
              <a:cxn ang="0">
                <a:pos x="12848" y="66"/>
              </a:cxn>
              <a:cxn ang="0">
                <a:pos x="12792" y="31"/>
              </a:cxn>
              <a:cxn ang="0">
                <a:pos x="12729" y="8"/>
              </a:cxn>
              <a:cxn ang="0">
                <a:pos x="12660" y="0"/>
              </a:cxn>
            </a:cxnLst>
            <a:rect l="0" t="0" r="r" b="b"/>
            <a:pathLst>
              <a:path w="12960" h="1800">
                <a:moveTo>
                  <a:pt x="12660" y="0"/>
                </a:moveTo>
                <a:lnTo>
                  <a:pt x="300" y="0"/>
                </a:lnTo>
                <a:lnTo>
                  <a:pt x="231" y="8"/>
                </a:lnTo>
                <a:lnTo>
                  <a:pt x="168" y="31"/>
                </a:lnTo>
                <a:lnTo>
                  <a:pt x="112" y="66"/>
                </a:lnTo>
                <a:lnTo>
                  <a:pt x="66" y="112"/>
                </a:lnTo>
                <a:lnTo>
                  <a:pt x="30" y="168"/>
                </a:lnTo>
                <a:lnTo>
                  <a:pt x="8" y="231"/>
                </a:lnTo>
                <a:lnTo>
                  <a:pt x="0" y="300"/>
                </a:lnTo>
                <a:lnTo>
                  <a:pt x="0" y="1500"/>
                </a:lnTo>
                <a:lnTo>
                  <a:pt x="8" y="1569"/>
                </a:lnTo>
                <a:lnTo>
                  <a:pt x="30" y="1632"/>
                </a:lnTo>
                <a:lnTo>
                  <a:pt x="66" y="1688"/>
                </a:lnTo>
                <a:lnTo>
                  <a:pt x="112" y="1734"/>
                </a:lnTo>
                <a:lnTo>
                  <a:pt x="168" y="1769"/>
                </a:lnTo>
                <a:lnTo>
                  <a:pt x="231" y="1792"/>
                </a:lnTo>
                <a:lnTo>
                  <a:pt x="300" y="1800"/>
                </a:lnTo>
                <a:lnTo>
                  <a:pt x="12660" y="1800"/>
                </a:lnTo>
                <a:lnTo>
                  <a:pt x="12729" y="1792"/>
                </a:lnTo>
                <a:lnTo>
                  <a:pt x="12792" y="1769"/>
                </a:lnTo>
                <a:lnTo>
                  <a:pt x="12848" y="1734"/>
                </a:lnTo>
                <a:lnTo>
                  <a:pt x="12894" y="1688"/>
                </a:lnTo>
                <a:lnTo>
                  <a:pt x="12929" y="1632"/>
                </a:lnTo>
                <a:lnTo>
                  <a:pt x="12952" y="1569"/>
                </a:lnTo>
                <a:lnTo>
                  <a:pt x="12960" y="1500"/>
                </a:lnTo>
                <a:lnTo>
                  <a:pt x="12960" y="300"/>
                </a:lnTo>
                <a:lnTo>
                  <a:pt x="12952" y="231"/>
                </a:lnTo>
                <a:lnTo>
                  <a:pt x="12929" y="168"/>
                </a:lnTo>
                <a:lnTo>
                  <a:pt x="12894" y="112"/>
                </a:lnTo>
                <a:lnTo>
                  <a:pt x="12848" y="66"/>
                </a:lnTo>
                <a:lnTo>
                  <a:pt x="12792" y="31"/>
                </a:lnTo>
                <a:lnTo>
                  <a:pt x="12729" y="8"/>
                </a:lnTo>
                <a:lnTo>
                  <a:pt x="126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600" b="1" dirty="0" smtClean="0">
                <a:solidFill>
                  <a:srgbClr val="001F5F"/>
                </a:solidFill>
                <a:latin typeface="Bahnschrift Condensed" pitchFamily="34" charset="0"/>
                <a:cs typeface="Arial" pitchFamily="34" charset="0"/>
              </a:rPr>
              <a:t>СПАСИБО ЗА ВНИМАНИЕ !</a:t>
            </a:r>
            <a:endParaRPr lang="ru-RU" sz="9600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714356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здорового образа жизни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дошкольника будет успешным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непрерывном и комплексном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взаимодействии инструктора по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физической культуре и воспитателя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детского сада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3024"/>
          </a:xfrm>
          <a:prstGeom prst="rect">
            <a:avLst/>
          </a:prstGeom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217" name="docshapegroup59"/>
          <p:cNvGrpSpPr>
            <a:grpSpLocks/>
          </p:cNvGrpSpPr>
          <p:nvPr/>
        </p:nvGrpSpPr>
        <p:grpSpPr bwMode="auto">
          <a:xfrm>
            <a:off x="500034" y="357166"/>
            <a:ext cx="8267700" cy="1181100"/>
            <a:chOff x="0" y="0"/>
            <a:chExt cx="13020" cy="1860"/>
          </a:xfrm>
        </p:grpSpPr>
        <p:sp>
          <p:nvSpPr>
            <p:cNvPr id="9220" name="docshape60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9" name="docshape61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8" name="docshape62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Способы организации детей во время проведения занятий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23" name="docshapegroup77"/>
          <p:cNvGrpSpPr>
            <a:grpSpLocks/>
          </p:cNvGrpSpPr>
          <p:nvPr/>
        </p:nvGrpSpPr>
        <p:grpSpPr bwMode="auto">
          <a:xfrm>
            <a:off x="5856367" y="1087525"/>
            <a:ext cx="3859026" cy="2770103"/>
            <a:chOff x="9582" y="-782"/>
            <a:chExt cx="6078" cy="4363"/>
          </a:xfrm>
        </p:grpSpPr>
        <p:pic>
          <p:nvPicPr>
            <p:cNvPr id="9224" name="docshape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72" y="1605"/>
              <a:ext cx="3828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docshape7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9" y="1927"/>
              <a:ext cx="3516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docshape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62" y="1664"/>
              <a:ext cx="365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docshape81"/>
            <p:cNvSpPr>
              <a:spLocks/>
            </p:cNvSpPr>
            <p:nvPr/>
          </p:nvSpPr>
          <p:spPr bwMode="auto">
            <a:xfrm>
              <a:off x="10462" y="1664"/>
              <a:ext cx="3656" cy="1803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0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3355" y="0"/>
                </a:cxn>
                <a:cxn ang="0">
                  <a:pos x="3424" y="8"/>
                </a:cxn>
                <a:cxn ang="0">
                  <a:pos x="3487" y="30"/>
                </a:cxn>
                <a:cxn ang="0">
                  <a:pos x="3543" y="66"/>
                </a:cxn>
                <a:cxn ang="0">
                  <a:pos x="3589" y="112"/>
                </a:cxn>
                <a:cxn ang="0">
                  <a:pos x="3624" y="168"/>
                </a:cxn>
                <a:cxn ang="0">
                  <a:pos x="3647" y="231"/>
                </a:cxn>
                <a:cxn ang="0">
                  <a:pos x="3655" y="300"/>
                </a:cxn>
                <a:cxn ang="0">
                  <a:pos x="3655" y="1502"/>
                </a:cxn>
                <a:cxn ang="0">
                  <a:pos x="3647" y="1571"/>
                </a:cxn>
                <a:cxn ang="0">
                  <a:pos x="3624" y="1634"/>
                </a:cxn>
                <a:cxn ang="0">
                  <a:pos x="3589" y="1690"/>
                </a:cxn>
                <a:cxn ang="0">
                  <a:pos x="3543" y="1736"/>
                </a:cxn>
                <a:cxn ang="0">
                  <a:pos x="3487" y="1771"/>
                </a:cxn>
                <a:cxn ang="0">
                  <a:pos x="3424" y="1794"/>
                </a:cxn>
                <a:cxn ang="0">
                  <a:pos x="3355" y="1802"/>
                </a:cxn>
                <a:cxn ang="0">
                  <a:pos x="300" y="1802"/>
                </a:cxn>
                <a:cxn ang="0">
                  <a:pos x="231" y="1794"/>
                </a:cxn>
                <a:cxn ang="0">
                  <a:pos x="168" y="1771"/>
                </a:cxn>
                <a:cxn ang="0">
                  <a:pos x="112" y="1736"/>
                </a:cxn>
                <a:cxn ang="0">
                  <a:pos x="66" y="1690"/>
                </a:cxn>
                <a:cxn ang="0">
                  <a:pos x="30" y="1634"/>
                </a:cxn>
                <a:cxn ang="0">
                  <a:pos x="8" y="1571"/>
                </a:cxn>
                <a:cxn ang="0">
                  <a:pos x="0" y="1502"/>
                </a:cxn>
                <a:cxn ang="0">
                  <a:pos x="0" y="300"/>
                </a:cxn>
              </a:cxnLst>
              <a:rect l="0" t="0" r="r" b="b"/>
              <a:pathLst>
                <a:path w="3656" h="1803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0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3355" y="0"/>
                  </a:lnTo>
                  <a:lnTo>
                    <a:pt x="3424" y="8"/>
                  </a:lnTo>
                  <a:lnTo>
                    <a:pt x="3487" y="30"/>
                  </a:lnTo>
                  <a:lnTo>
                    <a:pt x="3543" y="66"/>
                  </a:lnTo>
                  <a:lnTo>
                    <a:pt x="3589" y="112"/>
                  </a:lnTo>
                  <a:lnTo>
                    <a:pt x="3624" y="168"/>
                  </a:lnTo>
                  <a:lnTo>
                    <a:pt x="3647" y="231"/>
                  </a:lnTo>
                  <a:lnTo>
                    <a:pt x="3655" y="300"/>
                  </a:lnTo>
                  <a:lnTo>
                    <a:pt x="3655" y="1502"/>
                  </a:lnTo>
                  <a:lnTo>
                    <a:pt x="3647" y="1571"/>
                  </a:lnTo>
                  <a:lnTo>
                    <a:pt x="3624" y="1634"/>
                  </a:lnTo>
                  <a:lnTo>
                    <a:pt x="3589" y="1690"/>
                  </a:lnTo>
                  <a:lnTo>
                    <a:pt x="3543" y="1736"/>
                  </a:lnTo>
                  <a:lnTo>
                    <a:pt x="3487" y="1771"/>
                  </a:lnTo>
                  <a:lnTo>
                    <a:pt x="3424" y="1794"/>
                  </a:lnTo>
                  <a:lnTo>
                    <a:pt x="3355" y="1802"/>
                  </a:lnTo>
                  <a:lnTo>
                    <a:pt x="300" y="1802"/>
                  </a:lnTo>
                  <a:lnTo>
                    <a:pt x="231" y="1794"/>
                  </a:lnTo>
                  <a:lnTo>
                    <a:pt x="168" y="1771"/>
                  </a:lnTo>
                  <a:lnTo>
                    <a:pt x="112" y="1736"/>
                  </a:lnTo>
                  <a:lnTo>
                    <a:pt x="66" y="1690"/>
                  </a:lnTo>
                  <a:lnTo>
                    <a:pt x="30" y="1634"/>
                  </a:lnTo>
                  <a:lnTo>
                    <a:pt x="8" y="1571"/>
                  </a:lnTo>
                  <a:lnTo>
                    <a:pt x="0" y="1502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28956">
              <a:solidFill>
                <a:srgbClr val="0E6E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docshape82"/>
            <p:cNvSpPr>
              <a:spLocks/>
            </p:cNvSpPr>
            <p:nvPr/>
          </p:nvSpPr>
          <p:spPr bwMode="auto">
            <a:xfrm>
              <a:off x="11694" y="138"/>
              <a:ext cx="778" cy="1385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61"/>
                </a:cxn>
                <a:cxn ang="0">
                  <a:pos x="441" y="1154"/>
                </a:cxn>
                <a:cxn ang="0">
                  <a:pos x="256" y="1229"/>
                </a:cxn>
                <a:cxn ang="0">
                  <a:pos x="622" y="1385"/>
                </a:cxn>
                <a:cxn ang="0">
                  <a:pos x="778" y="1019"/>
                </a:cxn>
                <a:cxn ang="0">
                  <a:pos x="592" y="1093"/>
                </a:cxn>
                <a:cxn ang="0">
                  <a:pos x="152" y="0"/>
                </a:cxn>
              </a:cxnLst>
              <a:rect l="0" t="0" r="r" b="b"/>
              <a:pathLst>
                <a:path w="778" h="1385">
                  <a:moveTo>
                    <a:pt x="152" y="0"/>
                  </a:moveTo>
                  <a:lnTo>
                    <a:pt x="0" y="61"/>
                  </a:lnTo>
                  <a:lnTo>
                    <a:pt x="441" y="1154"/>
                  </a:lnTo>
                  <a:lnTo>
                    <a:pt x="256" y="1229"/>
                  </a:lnTo>
                  <a:lnTo>
                    <a:pt x="622" y="1385"/>
                  </a:lnTo>
                  <a:lnTo>
                    <a:pt x="778" y="1019"/>
                  </a:lnTo>
                  <a:lnTo>
                    <a:pt x="592" y="109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8AA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9" name="docshape83"/>
            <p:cNvSpPr>
              <a:spLocks/>
            </p:cNvSpPr>
            <p:nvPr/>
          </p:nvSpPr>
          <p:spPr bwMode="auto">
            <a:xfrm>
              <a:off x="11694" y="138"/>
              <a:ext cx="778" cy="1385"/>
            </a:xfrm>
            <a:custGeom>
              <a:avLst/>
              <a:gdLst/>
              <a:ahLst/>
              <a:cxnLst>
                <a:cxn ang="0">
                  <a:pos x="256" y="1229"/>
                </a:cxn>
                <a:cxn ang="0">
                  <a:pos x="441" y="1154"/>
                </a:cxn>
                <a:cxn ang="0">
                  <a:pos x="0" y="61"/>
                </a:cxn>
                <a:cxn ang="0">
                  <a:pos x="152" y="0"/>
                </a:cxn>
                <a:cxn ang="0">
                  <a:pos x="592" y="1093"/>
                </a:cxn>
                <a:cxn ang="0">
                  <a:pos x="778" y="1019"/>
                </a:cxn>
                <a:cxn ang="0">
                  <a:pos x="622" y="1385"/>
                </a:cxn>
                <a:cxn ang="0">
                  <a:pos x="256" y="1229"/>
                </a:cxn>
              </a:cxnLst>
              <a:rect l="0" t="0" r="r" b="b"/>
              <a:pathLst>
                <a:path w="778" h="1385">
                  <a:moveTo>
                    <a:pt x="256" y="1229"/>
                  </a:moveTo>
                  <a:lnTo>
                    <a:pt x="441" y="1154"/>
                  </a:lnTo>
                  <a:lnTo>
                    <a:pt x="0" y="61"/>
                  </a:lnTo>
                  <a:lnTo>
                    <a:pt x="152" y="0"/>
                  </a:lnTo>
                  <a:lnTo>
                    <a:pt x="592" y="1093"/>
                  </a:lnTo>
                  <a:lnTo>
                    <a:pt x="778" y="1019"/>
                  </a:lnTo>
                  <a:lnTo>
                    <a:pt x="622" y="1385"/>
                  </a:lnTo>
                  <a:lnTo>
                    <a:pt x="256" y="1229"/>
                  </a:lnTo>
                  <a:close/>
                </a:path>
              </a:pathLst>
            </a:custGeom>
            <a:noFill/>
            <a:ln w="25400">
              <a:solidFill>
                <a:srgbClr val="08509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0" name="docshape84"/>
            <p:cNvSpPr txBox="1">
              <a:spLocks noChangeArrowheads="1"/>
            </p:cNvSpPr>
            <p:nvPr/>
          </p:nvSpPr>
          <p:spPr bwMode="auto">
            <a:xfrm>
              <a:off x="9582" y="-782"/>
              <a:ext cx="6078" cy="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773113" lvl="1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Метод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круговой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768350" lvl="1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тренировки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4" name="docshapegroup91"/>
          <p:cNvGrpSpPr>
            <a:grpSpLocks/>
          </p:cNvGrpSpPr>
          <p:nvPr/>
        </p:nvGrpSpPr>
        <p:grpSpPr bwMode="auto">
          <a:xfrm>
            <a:off x="4500563" y="4143685"/>
            <a:ext cx="3714750" cy="1304615"/>
            <a:chOff x="-590" y="-57"/>
            <a:chExt cx="5850" cy="2054"/>
          </a:xfrm>
        </p:grpSpPr>
        <p:pic>
          <p:nvPicPr>
            <p:cNvPr id="9235" name="docshape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030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docshape9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6" y="333"/>
              <a:ext cx="3797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docshape9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" y="55"/>
              <a:ext cx="3857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docshape95"/>
            <p:cNvSpPr>
              <a:spLocks/>
            </p:cNvSpPr>
            <p:nvPr/>
          </p:nvSpPr>
          <p:spPr bwMode="auto">
            <a:xfrm>
              <a:off x="90" y="58"/>
              <a:ext cx="3857" cy="182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8" y="234"/>
                </a:cxn>
                <a:cxn ang="0">
                  <a:pos x="31" y="170"/>
                </a:cxn>
                <a:cxn ang="0">
                  <a:pos x="67" y="114"/>
                </a:cxn>
                <a:cxn ang="0">
                  <a:pos x="114" y="67"/>
                </a:cxn>
                <a:cxn ang="0">
                  <a:pos x="170" y="31"/>
                </a:cxn>
                <a:cxn ang="0">
                  <a:pos x="234" y="8"/>
                </a:cxn>
                <a:cxn ang="0">
                  <a:pos x="304" y="0"/>
                </a:cxn>
                <a:cxn ang="0">
                  <a:pos x="3553" y="0"/>
                </a:cxn>
                <a:cxn ang="0">
                  <a:pos x="3622" y="8"/>
                </a:cxn>
                <a:cxn ang="0">
                  <a:pos x="3686" y="31"/>
                </a:cxn>
                <a:cxn ang="0">
                  <a:pos x="3743" y="67"/>
                </a:cxn>
                <a:cxn ang="0">
                  <a:pos x="3790" y="114"/>
                </a:cxn>
                <a:cxn ang="0">
                  <a:pos x="3826" y="170"/>
                </a:cxn>
                <a:cxn ang="0">
                  <a:pos x="3849" y="234"/>
                </a:cxn>
                <a:cxn ang="0">
                  <a:pos x="3857" y="304"/>
                </a:cxn>
                <a:cxn ang="0">
                  <a:pos x="3857" y="1520"/>
                </a:cxn>
                <a:cxn ang="0">
                  <a:pos x="3849" y="1589"/>
                </a:cxn>
                <a:cxn ang="0">
                  <a:pos x="3826" y="1653"/>
                </a:cxn>
                <a:cxn ang="0">
                  <a:pos x="3790" y="1710"/>
                </a:cxn>
                <a:cxn ang="0">
                  <a:pos x="3743" y="1757"/>
                </a:cxn>
                <a:cxn ang="0">
                  <a:pos x="3686" y="1793"/>
                </a:cxn>
                <a:cxn ang="0">
                  <a:pos x="3622" y="1816"/>
                </a:cxn>
                <a:cxn ang="0">
                  <a:pos x="3553" y="1824"/>
                </a:cxn>
                <a:cxn ang="0">
                  <a:pos x="304" y="1824"/>
                </a:cxn>
                <a:cxn ang="0">
                  <a:pos x="234" y="1816"/>
                </a:cxn>
                <a:cxn ang="0">
                  <a:pos x="170" y="1793"/>
                </a:cxn>
                <a:cxn ang="0">
                  <a:pos x="114" y="1757"/>
                </a:cxn>
                <a:cxn ang="0">
                  <a:pos x="67" y="1710"/>
                </a:cxn>
                <a:cxn ang="0">
                  <a:pos x="31" y="1653"/>
                </a:cxn>
                <a:cxn ang="0">
                  <a:pos x="8" y="1589"/>
                </a:cxn>
                <a:cxn ang="0">
                  <a:pos x="0" y="1520"/>
                </a:cxn>
                <a:cxn ang="0">
                  <a:pos x="0" y="304"/>
                </a:cxn>
              </a:cxnLst>
              <a:rect l="0" t="0" r="r" b="b"/>
              <a:pathLst>
                <a:path w="3857" h="1824">
                  <a:moveTo>
                    <a:pt x="0" y="304"/>
                  </a:moveTo>
                  <a:lnTo>
                    <a:pt x="8" y="234"/>
                  </a:lnTo>
                  <a:lnTo>
                    <a:pt x="31" y="170"/>
                  </a:lnTo>
                  <a:lnTo>
                    <a:pt x="67" y="114"/>
                  </a:lnTo>
                  <a:lnTo>
                    <a:pt x="114" y="67"/>
                  </a:lnTo>
                  <a:lnTo>
                    <a:pt x="170" y="31"/>
                  </a:lnTo>
                  <a:lnTo>
                    <a:pt x="234" y="8"/>
                  </a:lnTo>
                  <a:lnTo>
                    <a:pt x="304" y="0"/>
                  </a:lnTo>
                  <a:lnTo>
                    <a:pt x="3553" y="0"/>
                  </a:lnTo>
                  <a:lnTo>
                    <a:pt x="3622" y="8"/>
                  </a:lnTo>
                  <a:lnTo>
                    <a:pt x="3686" y="31"/>
                  </a:lnTo>
                  <a:lnTo>
                    <a:pt x="3743" y="67"/>
                  </a:lnTo>
                  <a:lnTo>
                    <a:pt x="3790" y="114"/>
                  </a:lnTo>
                  <a:lnTo>
                    <a:pt x="3826" y="170"/>
                  </a:lnTo>
                  <a:lnTo>
                    <a:pt x="3849" y="234"/>
                  </a:lnTo>
                  <a:lnTo>
                    <a:pt x="3857" y="304"/>
                  </a:lnTo>
                  <a:lnTo>
                    <a:pt x="3857" y="1520"/>
                  </a:lnTo>
                  <a:lnTo>
                    <a:pt x="3849" y="1589"/>
                  </a:lnTo>
                  <a:lnTo>
                    <a:pt x="3826" y="1653"/>
                  </a:lnTo>
                  <a:lnTo>
                    <a:pt x="3790" y="1710"/>
                  </a:lnTo>
                  <a:lnTo>
                    <a:pt x="3743" y="1757"/>
                  </a:lnTo>
                  <a:lnTo>
                    <a:pt x="3686" y="1793"/>
                  </a:lnTo>
                  <a:lnTo>
                    <a:pt x="3622" y="1816"/>
                  </a:lnTo>
                  <a:lnTo>
                    <a:pt x="3553" y="1824"/>
                  </a:lnTo>
                  <a:lnTo>
                    <a:pt x="304" y="1824"/>
                  </a:lnTo>
                  <a:lnTo>
                    <a:pt x="234" y="1816"/>
                  </a:lnTo>
                  <a:lnTo>
                    <a:pt x="170" y="1793"/>
                  </a:lnTo>
                  <a:lnTo>
                    <a:pt x="114" y="1757"/>
                  </a:lnTo>
                  <a:lnTo>
                    <a:pt x="67" y="1710"/>
                  </a:lnTo>
                  <a:lnTo>
                    <a:pt x="31" y="1653"/>
                  </a:lnTo>
                  <a:lnTo>
                    <a:pt x="8" y="1589"/>
                  </a:lnTo>
                  <a:lnTo>
                    <a:pt x="0" y="152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28956">
              <a:solidFill>
                <a:srgbClr val="0E6E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9" name="docshape96"/>
            <p:cNvSpPr txBox="1">
              <a:spLocks noChangeArrowheads="1"/>
            </p:cNvSpPr>
            <p:nvPr/>
          </p:nvSpPr>
          <p:spPr bwMode="auto">
            <a:xfrm>
              <a:off x="-590" y="-57"/>
              <a:ext cx="5850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spcBef>
                  <a:spcPts val="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712788" lvl="1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Индивидуальный</a:t>
              </a:r>
              <a:endParaRPr lang="ru-RU" sz="2000" b="1" dirty="0" smtClean="0">
                <a:latin typeface="Times New Roman" pitchFamily="18" charset="0"/>
                <a:cs typeface="Arial" pitchFamily="34" charset="0"/>
              </a:endParaRPr>
            </a:p>
            <a:p>
              <a:pPr marL="457200" marR="712788" lvl="1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способ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240" name="docshapegroup85"/>
          <p:cNvGrpSpPr>
            <a:grpSpLocks/>
          </p:cNvGrpSpPr>
          <p:nvPr/>
        </p:nvGrpSpPr>
        <p:grpSpPr bwMode="auto">
          <a:xfrm>
            <a:off x="2428563" y="4432782"/>
            <a:ext cx="2270125" cy="1360939"/>
            <a:chOff x="-113" y="-474"/>
            <a:chExt cx="3576" cy="2142"/>
          </a:xfrm>
        </p:grpSpPr>
        <p:pic>
          <p:nvPicPr>
            <p:cNvPr id="9244" name="docshape8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6" y="220"/>
              <a:ext cx="2525" cy="1448"/>
            </a:xfrm>
            <a:prstGeom prst="rect">
              <a:avLst/>
            </a:prstGeom>
            <a:noFill/>
          </p:spPr>
        </p:pic>
        <p:pic>
          <p:nvPicPr>
            <p:cNvPr id="9243" name="docshape8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23" y="-474"/>
              <a:ext cx="3404" cy="1596"/>
            </a:xfrm>
            <a:prstGeom prst="rect">
              <a:avLst/>
            </a:prstGeom>
            <a:noFill/>
          </p:spPr>
        </p:pic>
        <p:sp>
          <p:nvSpPr>
            <p:cNvPr id="9242" name="docshape89"/>
            <p:cNvSpPr>
              <a:spLocks/>
            </p:cNvSpPr>
            <p:nvPr/>
          </p:nvSpPr>
          <p:spPr bwMode="auto">
            <a:xfrm>
              <a:off x="-23" y="-474"/>
              <a:ext cx="3404" cy="1596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9" y="195"/>
                </a:cxn>
                <a:cxn ang="0">
                  <a:pos x="36" y="131"/>
                </a:cxn>
                <a:cxn ang="0">
                  <a:pos x="78" y="78"/>
                </a:cxn>
                <a:cxn ang="0">
                  <a:pos x="132" y="36"/>
                </a:cxn>
                <a:cxn ang="0">
                  <a:pos x="195" y="9"/>
                </a:cxn>
                <a:cxn ang="0">
                  <a:pos x="266" y="0"/>
                </a:cxn>
                <a:cxn ang="0">
                  <a:pos x="3137" y="0"/>
                </a:cxn>
                <a:cxn ang="0">
                  <a:pos x="3208" y="9"/>
                </a:cxn>
                <a:cxn ang="0">
                  <a:pos x="3271" y="36"/>
                </a:cxn>
                <a:cxn ang="0">
                  <a:pos x="3325" y="78"/>
                </a:cxn>
                <a:cxn ang="0">
                  <a:pos x="3367" y="131"/>
                </a:cxn>
                <a:cxn ang="0">
                  <a:pos x="3394" y="195"/>
                </a:cxn>
                <a:cxn ang="0">
                  <a:pos x="3403" y="266"/>
                </a:cxn>
                <a:cxn ang="0">
                  <a:pos x="3403" y="1330"/>
                </a:cxn>
                <a:cxn ang="0">
                  <a:pos x="3394" y="1401"/>
                </a:cxn>
                <a:cxn ang="0">
                  <a:pos x="3367" y="1464"/>
                </a:cxn>
                <a:cxn ang="0">
                  <a:pos x="3325" y="1518"/>
                </a:cxn>
                <a:cxn ang="0">
                  <a:pos x="3271" y="1559"/>
                </a:cxn>
                <a:cxn ang="0">
                  <a:pos x="3208" y="1586"/>
                </a:cxn>
                <a:cxn ang="0">
                  <a:pos x="3137" y="1596"/>
                </a:cxn>
                <a:cxn ang="0">
                  <a:pos x="266" y="1596"/>
                </a:cxn>
                <a:cxn ang="0">
                  <a:pos x="195" y="1586"/>
                </a:cxn>
                <a:cxn ang="0">
                  <a:pos x="132" y="1559"/>
                </a:cxn>
                <a:cxn ang="0">
                  <a:pos x="78" y="1518"/>
                </a:cxn>
                <a:cxn ang="0">
                  <a:pos x="36" y="1464"/>
                </a:cxn>
                <a:cxn ang="0">
                  <a:pos x="9" y="1401"/>
                </a:cxn>
                <a:cxn ang="0">
                  <a:pos x="0" y="1330"/>
                </a:cxn>
                <a:cxn ang="0">
                  <a:pos x="0" y="266"/>
                </a:cxn>
              </a:cxnLst>
              <a:rect l="0" t="0" r="r" b="b"/>
              <a:pathLst>
                <a:path w="3404" h="1596">
                  <a:moveTo>
                    <a:pt x="0" y="266"/>
                  </a:moveTo>
                  <a:lnTo>
                    <a:pt x="9" y="195"/>
                  </a:lnTo>
                  <a:lnTo>
                    <a:pt x="36" y="131"/>
                  </a:lnTo>
                  <a:lnTo>
                    <a:pt x="78" y="78"/>
                  </a:lnTo>
                  <a:lnTo>
                    <a:pt x="132" y="36"/>
                  </a:lnTo>
                  <a:lnTo>
                    <a:pt x="195" y="9"/>
                  </a:lnTo>
                  <a:lnTo>
                    <a:pt x="266" y="0"/>
                  </a:lnTo>
                  <a:lnTo>
                    <a:pt x="3137" y="0"/>
                  </a:lnTo>
                  <a:lnTo>
                    <a:pt x="3208" y="9"/>
                  </a:lnTo>
                  <a:lnTo>
                    <a:pt x="3271" y="36"/>
                  </a:lnTo>
                  <a:lnTo>
                    <a:pt x="3325" y="78"/>
                  </a:lnTo>
                  <a:lnTo>
                    <a:pt x="3367" y="131"/>
                  </a:lnTo>
                  <a:lnTo>
                    <a:pt x="3394" y="195"/>
                  </a:lnTo>
                  <a:lnTo>
                    <a:pt x="3403" y="266"/>
                  </a:lnTo>
                  <a:lnTo>
                    <a:pt x="3403" y="1330"/>
                  </a:lnTo>
                  <a:lnTo>
                    <a:pt x="3394" y="1401"/>
                  </a:lnTo>
                  <a:lnTo>
                    <a:pt x="3367" y="1464"/>
                  </a:lnTo>
                  <a:lnTo>
                    <a:pt x="3325" y="1518"/>
                  </a:lnTo>
                  <a:lnTo>
                    <a:pt x="3271" y="1559"/>
                  </a:lnTo>
                  <a:lnTo>
                    <a:pt x="3208" y="1586"/>
                  </a:lnTo>
                  <a:lnTo>
                    <a:pt x="3137" y="1596"/>
                  </a:lnTo>
                  <a:lnTo>
                    <a:pt x="266" y="1596"/>
                  </a:lnTo>
                  <a:lnTo>
                    <a:pt x="195" y="1586"/>
                  </a:lnTo>
                  <a:lnTo>
                    <a:pt x="132" y="1559"/>
                  </a:lnTo>
                  <a:lnTo>
                    <a:pt x="78" y="1518"/>
                  </a:lnTo>
                  <a:lnTo>
                    <a:pt x="36" y="1464"/>
                  </a:lnTo>
                  <a:lnTo>
                    <a:pt x="9" y="1401"/>
                  </a:lnTo>
                  <a:lnTo>
                    <a:pt x="0" y="1330"/>
                  </a:lnTo>
                  <a:lnTo>
                    <a:pt x="0" y="266"/>
                  </a:lnTo>
                  <a:close/>
                </a:path>
              </a:pathLst>
            </a:custGeom>
            <a:noFill/>
            <a:ln w="28956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1" name="docshape90"/>
            <p:cNvSpPr txBox="1">
              <a:spLocks noChangeArrowheads="1"/>
            </p:cNvSpPr>
            <p:nvPr/>
          </p:nvSpPr>
          <p:spPr bwMode="auto">
            <a:xfrm>
              <a:off x="-113" y="30"/>
              <a:ext cx="3576" cy="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Групповой способ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248" name="docshapegroup71"/>
          <p:cNvGrpSpPr>
            <a:grpSpLocks/>
          </p:cNvGrpSpPr>
          <p:nvPr/>
        </p:nvGrpSpPr>
        <p:grpSpPr bwMode="auto">
          <a:xfrm>
            <a:off x="3500430" y="1643050"/>
            <a:ext cx="904875" cy="2576512"/>
            <a:chOff x="4419" y="222"/>
            <a:chExt cx="1425" cy="4057"/>
          </a:xfrm>
        </p:grpSpPr>
        <p:sp>
          <p:nvSpPr>
            <p:cNvPr id="9249" name="docshape72"/>
            <p:cNvSpPr>
              <a:spLocks/>
            </p:cNvSpPr>
            <p:nvPr/>
          </p:nvSpPr>
          <p:spPr bwMode="auto">
            <a:xfrm>
              <a:off x="4438" y="242"/>
              <a:ext cx="1385" cy="4017"/>
            </a:xfrm>
            <a:custGeom>
              <a:avLst/>
              <a:gdLst/>
              <a:ahLst/>
              <a:cxnLst>
                <a:cxn ang="0">
                  <a:pos x="1186" y="0"/>
                </a:cxn>
                <a:cxn ang="0">
                  <a:pos x="256" y="3636"/>
                </a:cxn>
                <a:cxn ang="0">
                  <a:pos x="0" y="3571"/>
                </a:cxn>
                <a:cxn ang="0">
                  <a:pos x="264" y="4016"/>
                </a:cxn>
                <a:cxn ang="0">
                  <a:pos x="709" y="3752"/>
                </a:cxn>
                <a:cxn ang="0">
                  <a:pos x="453" y="3687"/>
                </a:cxn>
                <a:cxn ang="0">
                  <a:pos x="1384" y="51"/>
                </a:cxn>
                <a:cxn ang="0">
                  <a:pos x="1186" y="0"/>
                </a:cxn>
              </a:cxnLst>
              <a:rect l="0" t="0" r="r" b="b"/>
              <a:pathLst>
                <a:path w="1385" h="4017">
                  <a:moveTo>
                    <a:pt x="1186" y="0"/>
                  </a:moveTo>
                  <a:lnTo>
                    <a:pt x="256" y="3636"/>
                  </a:lnTo>
                  <a:lnTo>
                    <a:pt x="0" y="3571"/>
                  </a:lnTo>
                  <a:lnTo>
                    <a:pt x="264" y="4016"/>
                  </a:lnTo>
                  <a:lnTo>
                    <a:pt x="709" y="3752"/>
                  </a:lnTo>
                  <a:lnTo>
                    <a:pt x="453" y="3687"/>
                  </a:lnTo>
                  <a:lnTo>
                    <a:pt x="1384" y="5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58AA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0" name="docshape73"/>
            <p:cNvSpPr>
              <a:spLocks/>
            </p:cNvSpPr>
            <p:nvPr/>
          </p:nvSpPr>
          <p:spPr bwMode="auto">
            <a:xfrm>
              <a:off x="4438" y="242"/>
              <a:ext cx="1385" cy="4017"/>
            </a:xfrm>
            <a:custGeom>
              <a:avLst/>
              <a:gdLst/>
              <a:ahLst/>
              <a:cxnLst>
                <a:cxn ang="0">
                  <a:pos x="0" y="3571"/>
                </a:cxn>
                <a:cxn ang="0">
                  <a:pos x="256" y="3636"/>
                </a:cxn>
                <a:cxn ang="0">
                  <a:pos x="1186" y="0"/>
                </a:cxn>
                <a:cxn ang="0">
                  <a:pos x="1384" y="51"/>
                </a:cxn>
                <a:cxn ang="0">
                  <a:pos x="453" y="3687"/>
                </a:cxn>
                <a:cxn ang="0">
                  <a:pos x="709" y="3752"/>
                </a:cxn>
                <a:cxn ang="0">
                  <a:pos x="264" y="4016"/>
                </a:cxn>
                <a:cxn ang="0">
                  <a:pos x="0" y="3571"/>
                </a:cxn>
              </a:cxnLst>
              <a:rect l="0" t="0" r="r" b="b"/>
              <a:pathLst>
                <a:path w="1385" h="4017">
                  <a:moveTo>
                    <a:pt x="0" y="3571"/>
                  </a:moveTo>
                  <a:lnTo>
                    <a:pt x="256" y="3636"/>
                  </a:lnTo>
                  <a:lnTo>
                    <a:pt x="1186" y="0"/>
                  </a:lnTo>
                  <a:lnTo>
                    <a:pt x="1384" y="51"/>
                  </a:lnTo>
                  <a:lnTo>
                    <a:pt x="453" y="3687"/>
                  </a:lnTo>
                  <a:lnTo>
                    <a:pt x="709" y="3752"/>
                  </a:lnTo>
                  <a:lnTo>
                    <a:pt x="264" y="4016"/>
                  </a:lnTo>
                  <a:lnTo>
                    <a:pt x="0" y="3571"/>
                  </a:lnTo>
                  <a:close/>
                </a:path>
              </a:pathLst>
            </a:custGeom>
            <a:noFill/>
            <a:ln w="25400">
              <a:solidFill>
                <a:srgbClr val="08509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51" name="docshapegroup63"/>
          <p:cNvGrpSpPr>
            <a:grpSpLocks/>
          </p:cNvGrpSpPr>
          <p:nvPr/>
        </p:nvGrpSpPr>
        <p:grpSpPr bwMode="auto">
          <a:xfrm>
            <a:off x="301383" y="1714488"/>
            <a:ext cx="2556105" cy="2411620"/>
            <a:chOff x="-31" y="-446"/>
            <a:chExt cx="4027" cy="3799"/>
          </a:xfrm>
        </p:grpSpPr>
        <p:pic>
          <p:nvPicPr>
            <p:cNvPr id="9252" name="docshape6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7" y="1492"/>
              <a:ext cx="3689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docshape6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1" y="1759"/>
              <a:ext cx="321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4" name="docshape6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0" y="1580"/>
              <a:ext cx="3516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5" name="docshape67"/>
            <p:cNvSpPr>
              <a:spLocks/>
            </p:cNvSpPr>
            <p:nvPr/>
          </p:nvSpPr>
          <p:spPr bwMode="auto">
            <a:xfrm>
              <a:off x="397" y="1551"/>
              <a:ext cx="3516" cy="1688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0" y="206"/>
                </a:cxn>
                <a:cxn ang="0">
                  <a:pos x="39" y="139"/>
                </a:cxn>
                <a:cxn ang="0">
                  <a:pos x="83" y="82"/>
                </a:cxn>
                <a:cxn ang="0">
                  <a:pos x="139" y="38"/>
                </a:cxn>
                <a:cxn ang="0">
                  <a:pos x="207" y="10"/>
                </a:cxn>
                <a:cxn ang="0">
                  <a:pos x="281" y="0"/>
                </a:cxn>
                <a:cxn ang="0">
                  <a:pos x="3235" y="0"/>
                </a:cxn>
                <a:cxn ang="0">
                  <a:pos x="3310" y="10"/>
                </a:cxn>
                <a:cxn ang="0">
                  <a:pos x="3377" y="38"/>
                </a:cxn>
                <a:cxn ang="0">
                  <a:pos x="3434" y="82"/>
                </a:cxn>
                <a:cxn ang="0">
                  <a:pos x="3478" y="139"/>
                </a:cxn>
                <a:cxn ang="0">
                  <a:pos x="3506" y="206"/>
                </a:cxn>
                <a:cxn ang="0">
                  <a:pos x="3516" y="281"/>
                </a:cxn>
                <a:cxn ang="0">
                  <a:pos x="3516" y="1406"/>
                </a:cxn>
                <a:cxn ang="0">
                  <a:pos x="3506" y="1481"/>
                </a:cxn>
                <a:cxn ang="0">
                  <a:pos x="3478" y="1548"/>
                </a:cxn>
                <a:cxn ang="0">
                  <a:pos x="3434" y="1605"/>
                </a:cxn>
                <a:cxn ang="0">
                  <a:pos x="3377" y="1649"/>
                </a:cxn>
                <a:cxn ang="0">
                  <a:pos x="3310" y="1677"/>
                </a:cxn>
                <a:cxn ang="0">
                  <a:pos x="3235" y="1687"/>
                </a:cxn>
                <a:cxn ang="0">
                  <a:pos x="281" y="1687"/>
                </a:cxn>
                <a:cxn ang="0">
                  <a:pos x="207" y="1677"/>
                </a:cxn>
                <a:cxn ang="0">
                  <a:pos x="139" y="1649"/>
                </a:cxn>
                <a:cxn ang="0">
                  <a:pos x="83" y="1605"/>
                </a:cxn>
                <a:cxn ang="0">
                  <a:pos x="39" y="1548"/>
                </a:cxn>
                <a:cxn ang="0">
                  <a:pos x="10" y="1481"/>
                </a:cxn>
                <a:cxn ang="0">
                  <a:pos x="0" y="1406"/>
                </a:cxn>
                <a:cxn ang="0">
                  <a:pos x="0" y="281"/>
                </a:cxn>
              </a:cxnLst>
              <a:rect l="0" t="0" r="r" b="b"/>
              <a:pathLst>
                <a:path w="3516" h="1688">
                  <a:moveTo>
                    <a:pt x="0" y="281"/>
                  </a:moveTo>
                  <a:lnTo>
                    <a:pt x="10" y="206"/>
                  </a:lnTo>
                  <a:lnTo>
                    <a:pt x="39" y="139"/>
                  </a:lnTo>
                  <a:lnTo>
                    <a:pt x="83" y="82"/>
                  </a:lnTo>
                  <a:lnTo>
                    <a:pt x="139" y="38"/>
                  </a:lnTo>
                  <a:lnTo>
                    <a:pt x="207" y="10"/>
                  </a:lnTo>
                  <a:lnTo>
                    <a:pt x="281" y="0"/>
                  </a:lnTo>
                  <a:lnTo>
                    <a:pt x="3235" y="0"/>
                  </a:lnTo>
                  <a:lnTo>
                    <a:pt x="3310" y="10"/>
                  </a:lnTo>
                  <a:lnTo>
                    <a:pt x="3377" y="38"/>
                  </a:lnTo>
                  <a:lnTo>
                    <a:pt x="3434" y="82"/>
                  </a:lnTo>
                  <a:lnTo>
                    <a:pt x="3478" y="139"/>
                  </a:lnTo>
                  <a:lnTo>
                    <a:pt x="3506" y="206"/>
                  </a:lnTo>
                  <a:lnTo>
                    <a:pt x="3516" y="281"/>
                  </a:lnTo>
                  <a:lnTo>
                    <a:pt x="3516" y="1406"/>
                  </a:lnTo>
                  <a:lnTo>
                    <a:pt x="3506" y="1481"/>
                  </a:lnTo>
                  <a:lnTo>
                    <a:pt x="3478" y="1548"/>
                  </a:lnTo>
                  <a:lnTo>
                    <a:pt x="3434" y="1605"/>
                  </a:lnTo>
                  <a:lnTo>
                    <a:pt x="3377" y="1649"/>
                  </a:lnTo>
                  <a:lnTo>
                    <a:pt x="3310" y="1677"/>
                  </a:lnTo>
                  <a:lnTo>
                    <a:pt x="3235" y="1687"/>
                  </a:lnTo>
                  <a:lnTo>
                    <a:pt x="281" y="1687"/>
                  </a:lnTo>
                  <a:lnTo>
                    <a:pt x="207" y="1677"/>
                  </a:lnTo>
                  <a:lnTo>
                    <a:pt x="139" y="1649"/>
                  </a:lnTo>
                  <a:lnTo>
                    <a:pt x="83" y="1605"/>
                  </a:lnTo>
                  <a:lnTo>
                    <a:pt x="39" y="1548"/>
                  </a:lnTo>
                  <a:lnTo>
                    <a:pt x="10" y="1481"/>
                  </a:lnTo>
                  <a:lnTo>
                    <a:pt x="0" y="1406"/>
                  </a:lnTo>
                  <a:lnTo>
                    <a:pt x="0" y="281"/>
                  </a:lnTo>
                  <a:close/>
                </a:path>
              </a:pathLst>
            </a:custGeom>
            <a:noFill/>
            <a:ln w="28956">
              <a:solidFill>
                <a:srgbClr val="0E6E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6" name="docshape68"/>
            <p:cNvSpPr>
              <a:spLocks/>
            </p:cNvSpPr>
            <p:nvPr/>
          </p:nvSpPr>
          <p:spPr bwMode="auto">
            <a:xfrm>
              <a:off x="1770" y="117"/>
              <a:ext cx="957" cy="1353"/>
            </a:xfrm>
            <a:custGeom>
              <a:avLst/>
              <a:gdLst/>
              <a:ahLst/>
              <a:cxnLst>
                <a:cxn ang="0">
                  <a:pos x="798" y="0"/>
                </a:cxn>
                <a:cxn ang="0">
                  <a:pos x="161" y="1051"/>
                </a:cxn>
                <a:cxn ang="0">
                  <a:pos x="0" y="953"/>
                </a:cxn>
                <a:cxn ang="0">
                  <a:pos x="86" y="1353"/>
                </a:cxn>
                <a:cxn ang="0">
                  <a:pos x="481" y="1245"/>
                </a:cxn>
                <a:cxn ang="0">
                  <a:pos x="319" y="1147"/>
                </a:cxn>
                <a:cxn ang="0">
                  <a:pos x="956" y="96"/>
                </a:cxn>
                <a:cxn ang="0">
                  <a:pos x="798" y="0"/>
                </a:cxn>
              </a:cxnLst>
              <a:rect l="0" t="0" r="r" b="b"/>
              <a:pathLst>
                <a:path w="957" h="1353">
                  <a:moveTo>
                    <a:pt x="798" y="0"/>
                  </a:moveTo>
                  <a:lnTo>
                    <a:pt x="161" y="1051"/>
                  </a:lnTo>
                  <a:lnTo>
                    <a:pt x="0" y="953"/>
                  </a:lnTo>
                  <a:lnTo>
                    <a:pt x="86" y="1353"/>
                  </a:lnTo>
                  <a:lnTo>
                    <a:pt x="481" y="1245"/>
                  </a:lnTo>
                  <a:lnTo>
                    <a:pt x="319" y="1147"/>
                  </a:lnTo>
                  <a:lnTo>
                    <a:pt x="956" y="9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58AA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7" name="docshape69"/>
            <p:cNvSpPr>
              <a:spLocks/>
            </p:cNvSpPr>
            <p:nvPr/>
          </p:nvSpPr>
          <p:spPr bwMode="auto">
            <a:xfrm>
              <a:off x="1778" y="137"/>
              <a:ext cx="957" cy="1353"/>
            </a:xfrm>
            <a:custGeom>
              <a:avLst/>
              <a:gdLst/>
              <a:ahLst/>
              <a:cxnLst>
                <a:cxn ang="0">
                  <a:pos x="0" y="953"/>
                </a:cxn>
                <a:cxn ang="0">
                  <a:pos x="161" y="1051"/>
                </a:cxn>
                <a:cxn ang="0">
                  <a:pos x="798" y="0"/>
                </a:cxn>
                <a:cxn ang="0">
                  <a:pos x="956" y="96"/>
                </a:cxn>
                <a:cxn ang="0">
                  <a:pos x="319" y="1147"/>
                </a:cxn>
                <a:cxn ang="0">
                  <a:pos x="481" y="1245"/>
                </a:cxn>
                <a:cxn ang="0">
                  <a:pos x="86" y="1353"/>
                </a:cxn>
                <a:cxn ang="0">
                  <a:pos x="0" y="953"/>
                </a:cxn>
              </a:cxnLst>
              <a:rect l="0" t="0" r="r" b="b"/>
              <a:pathLst>
                <a:path w="957" h="1353">
                  <a:moveTo>
                    <a:pt x="0" y="953"/>
                  </a:moveTo>
                  <a:lnTo>
                    <a:pt x="161" y="1051"/>
                  </a:lnTo>
                  <a:lnTo>
                    <a:pt x="798" y="0"/>
                  </a:lnTo>
                  <a:lnTo>
                    <a:pt x="956" y="96"/>
                  </a:lnTo>
                  <a:lnTo>
                    <a:pt x="319" y="1147"/>
                  </a:lnTo>
                  <a:lnTo>
                    <a:pt x="481" y="1245"/>
                  </a:lnTo>
                  <a:lnTo>
                    <a:pt x="86" y="1353"/>
                  </a:lnTo>
                  <a:lnTo>
                    <a:pt x="0" y="953"/>
                  </a:lnTo>
                </a:path>
              </a:pathLst>
            </a:custGeom>
            <a:noFill/>
            <a:ln w="25400">
              <a:solidFill>
                <a:srgbClr val="08509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8" name="docshape70"/>
            <p:cNvSpPr txBox="1">
              <a:spLocks noChangeArrowheads="1"/>
            </p:cNvSpPr>
            <p:nvPr/>
          </p:nvSpPr>
          <p:spPr bwMode="auto">
            <a:xfrm>
              <a:off x="-31" y="-446"/>
              <a:ext cx="3689" cy="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ts val="166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Фронтальный способ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docshapegroup71"/>
          <p:cNvGrpSpPr>
            <a:grpSpLocks/>
          </p:cNvGrpSpPr>
          <p:nvPr/>
        </p:nvGrpSpPr>
        <p:grpSpPr bwMode="auto">
          <a:xfrm flipH="1">
            <a:off x="4941255" y="1655752"/>
            <a:ext cx="879475" cy="2551109"/>
            <a:chOff x="4438" y="242"/>
            <a:chExt cx="1385" cy="4017"/>
          </a:xfrm>
        </p:grpSpPr>
        <p:sp>
          <p:nvSpPr>
            <p:cNvPr id="46" name="docshape72"/>
            <p:cNvSpPr>
              <a:spLocks/>
            </p:cNvSpPr>
            <p:nvPr/>
          </p:nvSpPr>
          <p:spPr bwMode="auto">
            <a:xfrm>
              <a:off x="4438" y="242"/>
              <a:ext cx="1385" cy="4017"/>
            </a:xfrm>
            <a:custGeom>
              <a:avLst/>
              <a:gdLst/>
              <a:ahLst/>
              <a:cxnLst>
                <a:cxn ang="0">
                  <a:pos x="1186" y="0"/>
                </a:cxn>
                <a:cxn ang="0">
                  <a:pos x="256" y="3636"/>
                </a:cxn>
                <a:cxn ang="0">
                  <a:pos x="0" y="3571"/>
                </a:cxn>
                <a:cxn ang="0">
                  <a:pos x="264" y="4016"/>
                </a:cxn>
                <a:cxn ang="0">
                  <a:pos x="709" y="3752"/>
                </a:cxn>
                <a:cxn ang="0">
                  <a:pos x="453" y="3687"/>
                </a:cxn>
                <a:cxn ang="0">
                  <a:pos x="1384" y="51"/>
                </a:cxn>
                <a:cxn ang="0">
                  <a:pos x="1186" y="0"/>
                </a:cxn>
              </a:cxnLst>
              <a:rect l="0" t="0" r="r" b="b"/>
              <a:pathLst>
                <a:path w="1385" h="4017">
                  <a:moveTo>
                    <a:pt x="1186" y="0"/>
                  </a:moveTo>
                  <a:lnTo>
                    <a:pt x="256" y="3636"/>
                  </a:lnTo>
                  <a:lnTo>
                    <a:pt x="0" y="3571"/>
                  </a:lnTo>
                  <a:lnTo>
                    <a:pt x="264" y="4016"/>
                  </a:lnTo>
                  <a:lnTo>
                    <a:pt x="709" y="3752"/>
                  </a:lnTo>
                  <a:lnTo>
                    <a:pt x="453" y="3687"/>
                  </a:lnTo>
                  <a:lnTo>
                    <a:pt x="1384" y="5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58AA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docshape73"/>
            <p:cNvSpPr>
              <a:spLocks/>
            </p:cNvSpPr>
            <p:nvPr/>
          </p:nvSpPr>
          <p:spPr bwMode="auto">
            <a:xfrm>
              <a:off x="4438" y="242"/>
              <a:ext cx="1385" cy="4017"/>
            </a:xfrm>
            <a:custGeom>
              <a:avLst/>
              <a:gdLst/>
              <a:ahLst/>
              <a:cxnLst>
                <a:cxn ang="0">
                  <a:pos x="0" y="3571"/>
                </a:cxn>
                <a:cxn ang="0">
                  <a:pos x="256" y="3636"/>
                </a:cxn>
                <a:cxn ang="0">
                  <a:pos x="1186" y="0"/>
                </a:cxn>
                <a:cxn ang="0">
                  <a:pos x="1384" y="51"/>
                </a:cxn>
                <a:cxn ang="0">
                  <a:pos x="453" y="3687"/>
                </a:cxn>
                <a:cxn ang="0">
                  <a:pos x="709" y="3752"/>
                </a:cxn>
                <a:cxn ang="0">
                  <a:pos x="264" y="4016"/>
                </a:cxn>
                <a:cxn ang="0">
                  <a:pos x="0" y="3571"/>
                </a:cxn>
              </a:cxnLst>
              <a:rect l="0" t="0" r="r" b="b"/>
              <a:pathLst>
                <a:path w="1385" h="4017">
                  <a:moveTo>
                    <a:pt x="0" y="3571"/>
                  </a:moveTo>
                  <a:lnTo>
                    <a:pt x="256" y="3636"/>
                  </a:lnTo>
                  <a:lnTo>
                    <a:pt x="1186" y="0"/>
                  </a:lnTo>
                  <a:lnTo>
                    <a:pt x="1384" y="51"/>
                  </a:lnTo>
                  <a:lnTo>
                    <a:pt x="453" y="3687"/>
                  </a:lnTo>
                  <a:lnTo>
                    <a:pt x="709" y="3752"/>
                  </a:lnTo>
                  <a:lnTo>
                    <a:pt x="264" y="4016"/>
                  </a:lnTo>
                  <a:lnTo>
                    <a:pt x="0" y="3571"/>
                  </a:lnTo>
                  <a:close/>
                </a:path>
              </a:pathLst>
            </a:custGeom>
            <a:noFill/>
            <a:ln w="25400">
              <a:solidFill>
                <a:srgbClr val="08509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1026" name="docshapegroup97"/>
          <p:cNvGrpSpPr>
            <a:grpSpLocks/>
          </p:cNvGrpSpPr>
          <p:nvPr/>
        </p:nvGrpSpPr>
        <p:grpSpPr bwMode="auto">
          <a:xfrm>
            <a:off x="438150" y="254000"/>
            <a:ext cx="8267700" cy="1181100"/>
            <a:chOff x="0" y="0"/>
            <a:chExt cx="13020" cy="1860"/>
          </a:xfrm>
        </p:grpSpPr>
        <p:sp>
          <p:nvSpPr>
            <p:cNvPr id="1027" name="docshape98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docshape99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docshape100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Фронтальный способ организации детей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4282" y="1428736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Инструктор и воспитатель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следят за качеством выполнения</a:t>
            </a:r>
            <a:r>
              <a:rPr lang="ru-RU" sz="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упражнений, осанкой.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8" name="Picture 2" descr="C:\Users\РГР\Downloads\b0d76a1d-c2ff-4fa8-af63-0a05e76b7a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62087"/>
            <a:ext cx="3870564" cy="2912599"/>
          </a:xfrm>
          <a:prstGeom prst="rect">
            <a:avLst/>
          </a:prstGeom>
          <a:noFill/>
        </p:spPr>
      </p:pic>
      <p:pic>
        <p:nvPicPr>
          <p:cNvPr id="9220" name="Picture 4" descr="C:\Users\РГР\Downloads\f4196439-e1b8-4366-9cbe-76fed77479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72624"/>
            <a:ext cx="3929090" cy="295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024"/>
            <a:ext cx="9144000" cy="6863024"/>
          </a:xfrm>
          <a:prstGeom prst="rect">
            <a:avLst/>
          </a:prstGeom>
        </p:spPr>
      </p:pic>
      <p:grpSp>
        <p:nvGrpSpPr>
          <p:cNvPr id="7169" name="docshapegroup104"/>
          <p:cNvGrpSpPr>
            <a:grpSpLocks/>
          </p:cNvGrpSpPr>
          <p:nvPr/>
        </p:nvGrpSpPr>
        <p:grpSpPr bwMode="auto">
          <a:xfrm>
            <a:off x="438150" y="254000"/>
            <a:ext cx="8267700" cy="1181100"/>
            <a:chOff x="0" y="0"/>
            <a:chExt cx="13020" cy="1860"/>
          </a:xfrm>
        </p:grpSpPr>
        <p:sp>
          <p:nvSpPr>
            <p:cNvPr id="7170" name="docshape105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1" name="docshape106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2" name="docshape107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Групповой способ организации детей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4282" y="1571612"/>
            <a:ext cx="89297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Инструктор по физической культуре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занимается с одной,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 воспитатель с другой группами.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3" name="docshapegroup108"/>
          <p:cNvGrpSpPr>
            <a:grpSpLocks/>
          </p:cNvGrpSpPr>
          <p:nvPr/>
        </p:nvGrpSpPr>
        <p:grpSpPr bwMode="auto">
          <a:xfrm>
            <a:off x="500034" y="2357430"/>
            <a:ext cx="2770182" cy="3022596"/>
            <a:chOff x="996" y="454"/>
            <a:chExt cx="5712" cy="5660"/>
          </a:xfrm>
        </p:grpSpPr>
        <p:pic>
          <p:nvPicPr>
            <p:cNvPr id="7175" name="docshape109" descr="hello_html_m5f74faf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6" y="453"/>
              <a:ext cx="5712" cy="5660"/>
            </a:xfrm>
            <a:prstGeom prst="rect">
              <a:avLst/>
            </a:prstGeom>
            <a:noFill/>
          </p:spPr>
        </p:pic>
        <p:pic>
          <p:nvPicPr>
            <p:cNvPr id="7174" name="docshape110" descr="hello_html_m5f74faf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3" y="760"/>
              <a:ext cx="4815" cy="4762"/>
            </a:xfrm>
            <a:prstGeom prst="rect">
              <a:avLst/>
            </a:prstGeom>
            <a:noFill/>
          </p:spPr>
        </p:pic>
      </p:grpSp>
      <p:pic>
        <p:nvPicPr>
          <p:cNvPr id="8194" name="Picture 2" descr="C:\Users\РГР\Downloads\IMG_1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00504"/>
            <a:ext cx="2876253" cy="2157190"/>
          </a:xfrm>
          <a:prstGeom prst="rect">
            <a:avLst/>
          </a:prstGeom>
          <a:noFill/>
        </p:spPr>
      </p:pic>
      <p:pic>
        <p:nvPicPr>
          <p:cNvPr id="8196" name="Picture 4" descr="C:\Users\РГР\Downloads\IMG_1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7174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6145" name="docshapegroup114"/>
          <p:cNvGrpSpPr>
            <a:grpSpLocks/>
          </p:cNvGrpSpPr>
          <p:nvPr/>
        </p:nvGrpSpPr>
        <p:grpSpPr bwMode="auto">
          <a:xfrm>
            <a:off x="438150" y="254000"/>
            <a:ext cx="8267700" cy="1181100"/>
            <a:chOff x="0" y="0"/>
            <a:chExt cx="13020" cy="1860"/>
          </a:xfrm>
        </p:grpSpPr>
        <p:sp>
          <p:nvSpPr>
            <p:cNvPr id="6146" name="docshape115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7" name="docshape116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8" name="docshape117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Индивидуальный способ организации детей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2" name="docshape120" descr="http://uchebana5.ru/images/771/1541970/m27385d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2165015" cy="1773467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14282" y="164305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Инструктор и воспитатель должны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помочь воспитаннику увидеть основные недостатки в выполнении движений.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РГР\Downloads\IMG_1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3238523" cy="2428892"/>
          </a:xfrm>
          <a:prstGeom prst="rect">
            <a:avLst/>
          </a:prstGeom>
          <a:noFill/>
        </p:spPr>
      </p:pic>
      <p:pic>
        <p:nvPicPr>
          <p:cNvPr id="7172" name="Picture 4" descr="C:\Users\РГР\Downloads\IMG_1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73" y="3929066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12"/>
            <a:ext cx="9144000" cy="6863024"/>
          </a:xfrm>
          <a:prstGeom prst="rect">
            <a:avLst/>
          </a:prstGeom>
        </p:spPr>
      </p:pic>
      <p:grpSp>
        <p:nvGrpSpPr>
          <p:cNvPr id="5121" name="docshapegroup123"/>
          <p:cNvGrpSpPr>
            <a:grpSpLocks/>
          </p:cNvGrpSpPr>
          <p:nvPr/>
        </p:nvGrpSpPr>
        <p:grpSpPr bwMode="auto">
          <a:xfrm>
            <a:off x="438150" y="254000"/>
            <a:ext cx="8267700" cy="1181100"/>
            <a:chOff x="0" y="0"/>
            <a:chExt cx="13020" cy="1860"/>
          </a:xfrm>
        </p:grpSpPr>
        <p:sp>
          <p:nvSpPr>
            <p:cNvPr id="5122" name="docshape124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12660" y="0"/>
                </a:cxn>
                <a:cxn ang="0">
                  <a:pos x="300" y="0"/>
                </a:cxn>
                <a:cxn ang="0">
                  <a:pos x="231" y="8"/>
                </a:cxn>
                <a:cxn ang="0">
                  <a:pos x="168" y="31"/>
                </a:cxn>
                <a:cxn ang="0">
                  <a:pos x="112" y="66"/>
                </a:cxn>
                <a:cxn ang="0">
                  <a:pos x="66" y="112"/>
                </a:cxn>
                <a:cxn ang="0">
                  <a:pos x="30" y="168"/>
                </a:cxn>
                <a:cxn ang="0">
                  <a:pos x="8" y="231"/>
                </a:cxn>
                <a:cxn ang="0">
                  <a:pos x="0" y="300"/>
                </a:cxn>
                <a:cxn ang="0">
                  <a:pos x="0" y="1500"/>
                </a:cxn>
                <a:cxn ang="0">
                  <a:pos x="8" y="1569"/>
                </a:cxn>
                <a:cxn ang="0">
                  <a:pos x="30" y="1632"/>
                </a:cxn>
                <a:cxn ang="0">
                  <a:pos x="66" y="1688"/>
                </a:cxn>
                <a:cxn ang="0">
                  <a:pos x="112" y="1734"/>
                </a:cxn>
                <a:cxn ang="0">
                  <a:pos x="168" y="1769"/>
                </a:cxn>
                <a:cxn ang="0">
                  <a:pos x="231" y="1792"/>
                </a:cxn>
                <a:cxn ang="0">
                  <a:pos x="300" y="1800"/>
                </a:cxn>
                <a:cxn ang="0">
                  <a:pos x="12660" y="1800"/>
                </a:cxn>
                <a:cxn ang="0">
                  <a:pos x="12729" y="1792"/>
                </a:cxn>
                <a:cxn ang="0">
                  <a:pos x="12792" y="1769"/>
                </a:cxn>
                <a:cxn ang="0">
                  <a:pos x="12848" y="1734"/>
                </a:cxn>
                <a:cxn ang="0">
                  <a:pos x="12894" y="1688"/>
                </a:cxn>
                <a:cxn ang="0">
                  <a:pos x="12929" y="1632"/>
                </a:cxn>
                <a:cxn ang="0">
                  <a:pos x="12952" y="1569"/>
                </a:cxn>
                <a:cxn ang="0">
                  <a:pos x="12960" y="1500"/>
                </a:cxn>
                <a:cxn ang="0">
                  <a:pos x="12960" y="300"/>
                </a:cxn>
                <a:cxn ang="0">
                  <a:pos x="12952" y="231"/>
                </a:cxn>
                <a:cxn ang="0">
                  <a:pos x="12929" y="168"/>
                </a:cxn>
                <a:cxn ang="0">
                  <a:pos x="12894" y="112"/>
                </a:cxn>
                <a:cxn ang="0">
                  <a:pos x="12848" y="66"/>
                </a:cxn>
                <a:cxn ang="0">
                  <a:pos x="12792" y="31"/>
                </a:cxn>
                <a:cxn ang="0">
                  <a:pos x="12729" y="8"/>
                </a:cxn>
                <a:cxn ang="0">
                  <a:pos x="12660" y="0"/>
                </a:cxn>
              </a:cxnLst>
              <a:rect l="0" t="0" r="r" b="b"/>
              <a:pathLst>
                <a:path w="12960" h="1800">
                  <a:moveTo>
                    <a:pt x="12660" y="0"/>
                  </a:moveTo>
                  <a:lnTo>
                    <a:pt x="300" y="0"/>
                  </a:lnTo>
                  <a:lnTo>
                    <a:pt x="231" y="8"/>
                  </a:lnTo>
                  <a:lnTo>
                    <a:pt x="168" y="31"/>
                  </a:lnTo>
                  <a:lnTo>
                    <a:pt x="112" y="66"/>
                  </a:lnTo>
                  <a:lnTo>
                    <a:pt x="66" y="112"/>
                  </a:lnTo>
                  <a:lnTo>
                    <a:pt x="30" y="168"/>
                  </a:lnTo>
                  <a:lnTo>
                    <a:pt x="8" y="231"/>
                  </a:lnTo>
                  <a:lnTo>
                    <a:pt x="0" y="300"/>
                  </a:lnTo>
                  <a:lnTo>
                    <a:pt x="0" y="1500"/>
                  </a:lnTo>
                  <a:lnTo>
                    <a:pt x="8" y="1569"/>
                  </a:lnTo>
                  <a:lnTo>
                    <a:pt x="30" y="1632"/>
                  </a:lnTo>
                  <a:lnTo>
                    <a:pt x="66" y="1688"/>
                  </a:lnTo>
                  <a:lnTo>
                    <a:pt x="112" y="1734"/>
                  </a:lnTo>
                  <a:lnTo>
                    <a:pt x="168" y="1769"/>
                  </a:lnTo>
                  <a:lnTo>
                    <a:pt x="231" y="1792"/>
                  </a:lnTo>
                  <a:lnTo>
                    <a:pt x="300" y="1800"/>
                  </a:lnTo>
                  <a:lnTo>
                    <a:pt x="12660" y="1800"/>
                  </a:lnTo>
                  <a:lnTo>
                    <a:pt x="12729" y="1792"/>
                  </a:lnTo>
                  <a:lnTo>
                    <a:pt x="12792" y="1769"/>
                  </a:lnTo>
                  <a:lnTo>
                    <a:pt x="12848" y="1734"/>
                  </a:lnTo>
                  <a:lnTo>
                    <a:pt x="12894" y="1688"/>
                  </a:lnTo>
                  <a:lnTo>
                    <a:pt x="12929" y="1632"/>
                  </a:lnTo>
                  <a:lnTo>
                    <a:pt x="12952" y="1569"/>
                  </a:lnTo>
                  <a:lnTo>
                    <a:pt x="12960" y="1500"/>
                  </a:lnTo>
                  <a:lnTo>
                    <a:pt x="12960" y="300"/>
                  </a:lnTo>
                  <a:lnTo>
                    <a:pt x="12952" y="231"/>
                  </a:lnTo>
                  <a:lnTo>
                    <a:pt x="12929" y="168"/>
                  </a:lnTo>
                  <a:lnTo>
                    <a:pt x="12894" y="112"/>
                  </a:lnTo>
                  <a:lnTo>
                    <a:pt x="12848" y="66"/>
                  </a:lnTo>
                  <a:lnTo>
                    <a:pt x="12792" y="31"/>
                  </a:lnTo>
                  <a:lnTo>
                    <a:pt x="12729" y="8"/>
                  </a:lnTo>
                  <a:lnTo>
                    <a:pt x="126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" name="docshape125"/>
            <p:cNvSpPr>
              <a:spLocks/>
            </p:cNvSpPr>
            <p:nvPr/>
          </p:nvSpPr>
          <p:spPr bwMode="auto">
            <a:xfrm>
              <a:off x="30" y="30"/>
              <a:ext cx="12960" cy="18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8" y="231"/>
                </a:cxn>
                <a:cxn ang="0">
                  <a:pos x="30" y="168"/>
                </a:cxn>
                <a:cxn ang="0">
                  <a:pos x="66" y="112"/>
                </a:cxn>
                <a:cxn ang="0">
                  <a:pos x="112" y="66"/>
                </a:cxn>
                <a:cxn ang="0">
                  <a:pos x="168" y="31"/>
                </a:cxn>
                <a:cxn ang="0">
                  <a:pos x="231" y="8"/>
                </a:cxn>
                <a:cxn ang="0">
                  <a:pos x="300" y="0"/>
                </a:cxn>
                <a:cxn ang="0">
                  <a:pos x="12660" y="0"/>
                </a:cxn>
                <a:cxn ang="0">
                  <a:pos x="12729" y="8"/>
                </a:cxn>
                <a:cxn ang="0">
                  <a:pos x="12792" y="31"/>
                </a:cxn>
                <a:cxn ang="0">
                  <a:pos x="12848" y="66"/>
                </a:cxn>
                <a:cxn ang="0">
                  <a:pos x="12894" y="112"/>
                </a:cxn>
                <a:cxn ang="0">
                  <a:pos x="12929" y="168"/>
                </a:cxn>
                <a:cxn ang="0">
                  <a:pos x="12952" y="231"/>
                </a:cxn>
                <a:cxn ang="0">
                  <a:pos x="12960" y="300"/>
                </a:cxn>
                <a:cxn ang="0">
                  <a:pos x="12960" y="1500"/>
                </a:cxn>
                <a:cxn ang="0">
                  <a:pos x="12952" y="1569"/>
                </a:cxn>
                <a:cxn ang="0">
                  <a:pos x="12929" y="1632"/>
                </a:cxn>
                <a:cxn ang="0">
                  <a:pos x="12894" y="1688"/>
                </a:cxn>
                <a:cxn ang="0">
                  <a:pos x="12848" y="1734"/>
                </a:cxn>
                <a:cxn ang="0">
                  <a:pos x="12792" y="1769"/>
                </a:cxn>
                <a:cxn ang="0">
                  <a:pos x="12729" y="1792"/>
                </a:cxn>
                <a:cxn ang="0">
                  <a:pos x="12660" y="1800"/>
                </a:cxn>
                <a:cxn ang="0">
                  <a:pos x="300" y="1800"/>
                </a:cxn>
                <a:cxn ang="0">
                  <a:pos x="231" y="1792"/>
                </a:cxn>
                <a:cxn ang="0">
                  <a:pos x="168" y="1769"/>
                </a:cxn>
                <a:cxn ang="0">
                  <a:pos x="112" y="1734"/>
                </a:cxn>
                <a:cxn ang="0">
                  <a:pos x="66" y="1688"/>
                </a:cxn>
                <a:cxn ang="0">
                  <a:pos x="30" y="1632"/>
                </a:cxn>
                <a:cxn ang="0">
                  <a:pos x="8" y="1569"/>
                </a:cxn>
                <a:cxn ang="0">
                  <a:pos x="0" y="1500"/>
                </a:cxn>
                <a:cxn ang="0">
                  <a:pos x="0" y="300"/>
                </a:cxn>
              </a:cxnLst>
              <a:rect l="0" t="0" r="r" b="b"/>
              <a:pathLst>
                <a:path w="12960" h="1800">
                  <a:moveTo>
                    <a:pt x="0" y="300"/>
                  </a:moveTo>
                  <a:lnTo>
                    <a:pt x="8" y="231"/>
                  </a:lnTo>
                  <a:lnTo>
                    <a:pt x="30" y="168"/>
                  </a:lnTo>
                  <a:lnTo>
                    <a:pt x="66" y="112"/>
                  </a:lnTo>
                  <a:lnTo>
                    <a:pt x="112" y="66"/>
                  </a:lnTo>
                  <a:lnTo>
                    <a:pt x="168" y="31"/>
                  </a:lnTo>
                  <a:lnTo>
                    <a:pt x="231" y="8"/>
                  </a:lnTo>
                  <a:lnTo>
                    <a:pt x="300" y="0"/>
                  </a:lnTo>
                  <a:lnTo>
                    <a:pt x="12660" y="0"/>
                  </a:lnTo>
                  <a:lnTo>
                    <a:pt x="12729" y="8"/>
                  </a:lnTo>
                  <a:lnTo>
                    <a:pt x="12792" y="31"/>
                  </a:lnTo>
                  <a:lnTo>
                    <a:pt x="12848" y="66"/>
                  </a:lnTo>
                  <a:lnTo>
                    <a:pt x="12894" y="112"/>
                  </a:lnTo>
                  <a:lnTo>
                    <a:pt x="12929" y="168"/>
                  </a:lnTo>
                  <a:lnTo>
                    <a:pt x="12952" y="231"/>
                  </a:lnTo>
                  <a:lnTo>
                    <a:pt x="12960" y="300"/>
                  </a:lnTo>
                  <a:lnTo>
                    <a:pt x="12960" y="1500"/>
                  </a:lnTo>
                  <a:lnTo>
                    <a:pt x="12952" y="1569"/>
                  </a:lnTo>
                  <a:lnTo>
                    <a:pt x="12929" y="1632"/>
                  </a:lnTo>
                  <a:lnTo>
                    <a:pt x="12894" y="1688"/>
                  </a:lnTo>
                  <a:lnTo>
                    <a:pt x="12848" y="1734"/>
                  </a:lnTo>
                  <a:lnTo>
                    <a:pt x="12792" y="1769"/>
                  </a:lnTo>
                  <a:lnTo>
                    <a:pt x="12729" y="1792"/>
                  </a:lnTo>
                  <a:lnTo>
                    <a:pt x="12660" y="1800"/>
                  </a:lnTo>
                  <a:lnTo>
                    <a:pt x="300" y="1800"/>
                  </a:lnTo>
                  <a:lnTo>
                    <a:pt x="231" y="1792"/>
                  </a:lnTo>
                  <a:lnTo>
                    <a:pt x="168" y="1769"/>
                  </a:lnTo>
                  <a:lnTo>
                    <a:pt x="112" y="1734"/>
                  </a:lnTo>
                  <a:lnTo>
                    <a:pt x="66" y="1688"/>
                  </a:lnTo>
                  <a:lnTo>
                    <a:pt x="30" y="1632"/>
                  </a:lnTo>
                  <a:lnTo>
                    <a:pt x="8" y="1569"/>
                  </a:lnTo>
                  <a:lnTo>
                    <a:pt x="0" y="1500"/>
                  </a:lnTo>
                  <a:lnTo>
                    <a:pt x="0" y="300"/>
                  </a:lnTo>
                  <a:close/>
                </a:path>
              </a:pathLst>
            </a:custGeom>
            <a:noFill/>
            <a:ln w="38100">
              <a:solidFill>
                <a:srgbClr val="0E6E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docshape126"/>
            <p:cNvSpPr txBox="1">
              <a:spLocks noChangeArrowheads="1"/>
            </p:cNvSpPr>
            <p:nvPr/>
          </p:nvSpPr>
          <p:spPr bwMode="auto">
            <a:xfrm>
              <a:off x="0" y="0"/>
              <a:ext cx="130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87313" marR="0" lvl="1" algn="ctr" defTabSz="914400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F5F"/>
                  </a:solidFill>
                  <a:effectLst/>
                  <a:latin typeface="Calibri" pitchFamily="34" charset="0"/>
                  <a:cs typeface="Arial" pitchFamily="34" charset="0"/>
                </a:rPr>
                <a:t>Метод круговой тренировки организации детей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14282" y="1571612"/>
            <a:ext cx="84296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и инструктор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делят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«станции»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между собой и следят за качеством выполнения упражнений.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docshape130" descr="http://900igr.net/up/datai/218390/0009-002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2598759" cy="1571636"/>
          </a:xfrm>
          <a:prstGeom prst="rect">
            <a:avLst/>
          </a:prstGeom>
          <a:noFill/>
        </p:spPr>
      </p:pic>
      <p:pic>
        <p:nvPicPr>
          <p:cNvPr id="6146" name="Picture 2" descr="C:\Users\РГР\Downloads\c4d22f45-4efe-4af7-9e92-075f322ec6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4379" y="2500306"/>
            <a:ext cx="474671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024"/>
            <a:ext cx="9144000" cy="6863024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214290"/>
            <a:ext cx="600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6" name="docshapegroup7"/>
          <p:cNvGrpSpPr>
            <a:grpSpLocks/>
          </p:cNvGrpSpPr>
          <p:nvPr/>
        </p:nvGrpSpPr>
        <p:grpSpPr bwMode="auto">
          <a:xfrm>
            <a:off x="798485" y="214290"/>
            <a:ext cx="7785101" cy="1177925"/>
            <a:chOff x="20" y="0"/>
            <a:chExt cx="12261" cy="1856"/>
          </a:xfrm>
        </p:grpSpPr>
        <p:sp>
          <p:nvSpPr>
            <p:cNvPr id="16387" name="docshape8"/>
            <p:cNvSpPr>
              <a:spLocks/>
            </p:cNvSpPr>
            <p:nvPr/>
          </p:nvSpPr>
          <p:spPr bwMode="auto">
            <a:xfrm>
              <a:off x="20" y="20"/>
              <a:ext cx="12240" cy="1815"/>
            </a:xfrm>
            <a:custGeom>
              <a:avLst/>
              <a:gdLst/>
              <a:ahLst/>
              <a:cxnLst>
                <a:cxn ang="0">
                  <a:pos x="11938" y="0"/>
                </a:cxn>
                <a:cxn ang="0">
                  <a:pos x="303" y="0"/>
                </a:cxn>
                <a:cxn ang="0">
                  <a:pos x="233" y="8"/>
                </a:cxn>
                <a:cxn ang="0">
                  <a:pos x="170" y="31"/>
                </a:cxn>
                <a:cxn ang="0">
                  <a:pos x="114" y="67"/>
                </a:cxn>
                <a:cxn ang="0">
                  <a:pos x="67" y="114"/>
                </a:cxn>
                <a:cxn ang="0">
                  <a:pos x="31" y="170"/>
                </a:cxn>
                <a:cxn ang="0">
                  <a:pos x="8" y="233"/>
                </a:cxn>
                <a:cxn ang="0">
                  <a:pos x="0" y="303"/>
                </a:cxn>
                <a:cxn ang="0">
                  <a:pos x="0" y="1512"/>
                </a:cxn>
                <a:cxn ang="0">
                  <a:pos x="8" y="1582"/>
                </a:cxn>
                <a:cxn ang="0">
                  <a:pos x="31" y="1645"/>
                </a:cxn>
                <a:cxn ang="0">
                  <a:pos x="67" y="1702"/>
                </a:cxn>
                <a:cxn ang="0">
                  <a:pos x="114" y="1748"/>
                </a:cxn>
                <a:cxn ang="0">
                  <a:pos x="170" y="1784"/>
                </a:cxn>
                <a:cxn ang="0">
                  <a:pos x="233" y="1807"/>
                </a:cxn>
                <a:cxn ang="0">
                  <a:pos x="303" y="1815"/>
                </a:cxn>
                <a:cxn ang="0">
                  <a:pos x="11938" y="1815"/>
                </a:cxn>
                <a:cxn ang="0">
                  <a:pos x="12007" y="1807"/>
                </a:cxn>
                <a:cxn ang="0">
                  <a:pos x="12071" y="1784"/>
                </a:cxn>
                <a:cxn ang="0">
                  <a:pos x="12127" y="1748"/>
                </a:cxn>
                <a:cxn ang="0">
                  <a:pos x="12174" y="1702"/>
                </a:cxn>
                <a:cxn ang="0">
                  <a:pos x="12210" y="1645"/>
                </a:cxn>
                <a:cxn ang="0">
                  <a:pos x="12232" y="1582"/>
                </a:cxn>
                <a:cxn ang="0">
                  <a:pos x="12240" y="1512"/>
                </a:cxn>
                <a:cxn ang="0">
                  <a:pos x="12240" y="303"/>
                </a:cxn>
                <a:cxn ang="0">
                  <a:pos x="12232" y="233"/>
                </a:cxn>
                <a:cxn ang="0">
                  <a:pos x="12210" y="170"/>
                </a:cxn>
                <a:cxn ang="0">
                  <a:pos x="12174" y="114"/>
                </a:cxn>
                <a:cxn ang="0">
                  <a:pos x="12127" y="67"/>
                </a:cxn>
                <a:cxn ang="0">
                  <a:pos x="12071" y="31"/>
                </a:cxn>
                <a:cxn ang="0">
                  <a:pos x="12007" y="8"/>
                </a:cxn>
                <a:cxn ang="0">
                  <a:pos x="11938" y="0"/>
                </a:cxn>
              </a:cxnLst>
              <a:rect l="0" t="0" r="r" b="b"/>
              <a:pathLst>
                <a:path w="12240" h="1815">
                  <a:moveTo>
                    <a:pt x="11938" y="0"/>
                  </a:moveTo>
                  <a:lnTo>
                    <a:pt x="303" y="0"/>
                  </a:lnTo>
                  <a:lnTo>
                    <a:pt x="233" y="8"/>
                  </a:lnTo>
                  <a:lnTo>
                    <a:pt x="170" y="31"/>
                  </a:lnTo>
                  <a:lnTo>
                    <a:pt x="114" y="67"/>
                  </a:lnTo>
                  <a:lnTo>
                    <a:pt x="67" y="114"/>
                  </a:lnTo>
                  <a:lnTo>
                    <a:pt x="31" y="170"/>
                  </a:lnTo>
                  <a:lnTo>
                    <a:pt x="8" y="233"/>
                  </a:lnTo>
                  <a:lnTo>
                    <a:pt x="0" y="303"/>
                  </a:lnTo>
                  <a:lnTo>
                    <a:pt x="0" y="1512"/>
                  </a:lnTo>
                  <a:lnTo>
                    <a:pt x="8" y="1582"/>
                  </a:lnTo>
                  <a:lnTo>
                    <a:pt x="31" y="1645"/>
                  </a:lnTo>
                  <a:lnTo>
                    <a:pt x="67" y="1702"/>
                  </a:lnTo>
                  <a:lnTo>
                    <a:pt x="114" y="1748"/>
                  </a:lnTo>
                  <a:lnTo>
                    <a:pt x="170" y="1784"/>
                  </a:lnTo>
                  <a:lnTo>
                    <a:pt x="233" y="1807"/>
                  </a:lnTo>
                  <a:lnTo>
                    <a:pt x="303" y="1815"/>
                  </a:lnTo>
                  <a:lnTo>
                    <a:pt x="11938" y="1815"/>
                  </a:lnTo>
                  <a:lnTo>
                    <a:pt x="12007" y="1807"/>
                  </a:lnTo>
                  <a:lnTo>
                    <a:pt x="12071" y="1784"/>
                  </a:lnTo>
                  <a:lnTo>
                    <a:pt x="12127" y="1748"/>
                  </a:lnTo>
                  <a:lnTo>
                    <a:pt x="12174" y="1702"/>
                  </a:lnTo>
                  <a:lnTo>
                    <a:pt x="12210" y="1645"/>
                  </a:lnTo>
                  <a:lnTo>
                    <a:pt x="12232" y="1582"/>
                  </a:lnTo>
                  <a:lnTo>
                    <a:pt x="12240" y="1512"/>
                  </a:lnTo>
                  <a:lnTo>
                    <a:pt x="12240" y="303"/>
                  </a:lnTo>
                  <a:lnTo>
                    <a:pt x="12232" y="233"/>
                  </a:lnTo>
                  <a:lnTo>
                    <a:pt x="12210" y="170"/>
                  </a:lnTo>
                  <a:lnTo>
                    <a:pt x="12174" y="114"/>
                  </a:lnTo>
                  <a:lnTo>
                    <a:pt x="12127" y="67"/>
                  </a:lnTo>
                  <a:lnTo>
                    <a:pt x="12071" y="31"/>
                  </a:lnTo>
                  <a:lnTo>
                    <a:pt x="12007" y="8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8" name="docshape9"/>
            <p:cNvSpPr>
              <a:spLocks/>
            </p:cNvSpPr>
            <p:nvPr/>
          </p:nvSpPr>
          <p:spPr bwMode="auto">
            <a:xfrm>
              <a:off x="20" y="20"/>
              <a:ext cx="12240" cy="1815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8" y="233"/>
                </a:cxn>
                <a:cxn ang="0">
                  <a:pos x="31" y="170"/>
                </a:cxn>
                <a:cxn ang="0">
                  <a:pos x="67" y="114"/>
                </a:cxn>
                <a:cxn ang="0">
                  <a:pos x="114" y="67"/>
                </a:cxn>
                <a:cxn ang="0">
                  <a:pos x="170" y="31"/>
                </a:cxn>
                <a:cxn ang="0">
                  <a:pos x="233" y="8"/>
                </a:cxn>
                <a:cxn ang="0">
                  <a:pos x="303" y="0"/>
                </a:cxn>
                <a:cxn ang="0">
                  <a:pos x="11938" y="0"/>
                </a:cxn>
                <a:cxn ang="0">
                  <a:pos x="12007" y="8"/>
                </a:cxn>
                <a:cxn ang="0">
                  <a:pos x="12071" y="31"/>
                </a:cxn>
                <a:cxn ang="0">
                  <a:pos x="12127" y="67"/>
                </a:cxn>
                <a:cxn ang="0">
                  <a:pos x="12174" y="114"/>
                </a:cxn>
                <a:cxn ang="0">
                  <a:pos x="12210" y="170"/>
                </a:cxn>
                <a:cxn ang="0">
                  <a:pos x="12232" y="233"/>
                </a:cxn>
                <a:cxn ang="0">
                  <a:pos x="12240" y="303"/>
                </a:cxn>
                <a:cxn ang="0">
                  <a:pos x="12240" y="1512"/>
                </a:cxn>
                <a:cxn ang="0">
                  <a:pos x="12232" y="1582"/>
                </a:cxn>
                <a:cxn ang="0">
                  <a:pos x="12210" y="1645"/>
                </a:cxn>
                <a:cxn ang="0">
                  <a:pos x="12174" y="1702"/>
                </a:cxn>
                <a:cxn ang="0">
                  <a:pos x="12127" y="1748"/>
                </a:cxn>
                <a:cxn ang="0">
                  <a:pos x="12071" y="1784"/>
                </a:cxn>
                <a:cxn ang="0">
                  <a:pos x="12007" y="1807"/>
                </a:cxn>
                <a:cxn ang="0">
                  <a:pos x="11938" y="1815"/>
                </a:cxn>
                <a:cxn ang="0">
                  <a:pos x="303" y="1815"/>
                </a:cxn>
                <a:cxn ang="0">
                  <a:pos x="233" y="1807"/>
                </a:cxn>
                <a:cxn ang="0">
                  <a:pos x="170" y="1784"/>
                </a:cxn>
                <a:cxn ang="0">
                  <a:pos x="114" y="1748"/>
                </a:cxn>
                <a:cxn ang="0">
                  <a:pos x="67" y="1702"/>
                </a:cxn>
                <a:cxn ang="0">
                  <a:pos x="31" y="1645"/>
                </a:cxn>
                <a:cxn ang="0">
                  <a:pos x="8" y="1582"/>
                </a:cxn>
                <a:cxn ang="0">
                  <a:pos x="0" y="1512"/>
                </a:cxn>
                <a:cxn ang="0">
                  <a:pos x="0" y="303"/>
                </a:cxn>
              </a:cxnLst>
              <a:rect l="0" t="0" r="r" b="b"/>
              <a:pathLst>
                <a:path w="12240" h="1815">
                  <a:moveTo>
                    <a:pt x="0" y="303"/>
                  </a:moveTo>
                  <a:lnTo>
                    <a:pt x="8" y="233"/>
                  </a:lnTo>
                  <a:lnTo>
                    <a:pt x="31" y="170"/>
                  </a:lnTo>
                  <a:lnTo>
                    <a:pt x="67" y="114"/>
                  </a:lnTo>
                  <a:lnTo>
                    <a:pt x="114" y="67"/>
                  </a:lnTo>
                  <a:lnTo>
                    <a:pt x="170" y="31"/>
                  </a:lnTo>
                  <a:lnTo>
                    <a:pt x="233" y="8"/>
                  </a:lnTo>
                  <a:lnTo>
                    <a:pt x="303" y="0"/>
                  </a:lnTo>
                  <a:lnTo>
                    <a:pt x="11938" y="0"/>
                  </a:lnTo>
                  <a:lnTo>
                    <a:pt x="12007" y="8"/>
                  </a:lnTo>
                  <a:lnTo>
                    <a:pt x="12071" y="31"/>
                  </a:lnTo>
                  <a:lnTo>
                    <a:pt x="12127" y="67"/>
                  </a:lnTo>
                  <a:lnTo>
                    <a:pt x="12174" y="114"/>
                  </a:lnTo>
                  <a:lnTo>
                    <a:pt x="12210" y="170"/>
                  </a:lnTo>
                  <a:lnTo>
                    <a:pt x="12232" y="233"/>
                  </a:lnTo>
                  <a:lnTo>
                    <a:pt x="12240" y="303"/>
                  </a:lnTo>
                  <a:lnTo>
                    <a:pt x="12240" y="1512"/>
                  </a:lnTo>
                  <a:lnTo>
                    <a:pt x="12232" y="1582"/>
                  </a:lnTo>
                  <a:lnTo>
                    <a:pt x="12210" y="1645"/>
                  </a:lnTo>
                  <a:lnTo>
                    <a:pt x="12174" y="1702"/>
                  </a:lnTo>
                  <a:lnTo>
                    <a:pt x="12127" y="1748"/>
                  </a:lnTo>
                  <a:lnTo>
                    <a:pt x="12071" y="1784"/>
                  </a:lnTo>
                  <a:lnTo>
                    <a:pt x="12007" y="1807"/>
                  </a:lnTo>
                  <a:lnTo>
                    <a:pt x="11938" y="1815"/>
                  </a:lnTo>
                  <a:lnTo>
                    <a:pt x="303" y="1815"/>
                  </a:lnTo>
                  <a:lnTo>
                    <a:pt x="233" y="1807"/>
                  </a:lnTo>
                  <a:lnTo>
                    <a:pt x="170" y="1784"/>
                  </a:lnTo>
                  <a:lnTo>
                    <a:pt x="114" y="1748"/>
                  </a:lnTo>
                  <a:lnTo>
                    <a:pt x="67" y="1702"/>
                  </a:lnTo>
                  <a:lnTo>
                    <a:pt x="31" y="1645"/>
                  </a:lnTo>
                  <a:lnTo>
                    <a:pt x="8" y="1582"/>
                  </a:lnTo>
                  <a:lnTo>
                    <a:pt x="0" y="1512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25908">
              <a:solidFill>
                <a:srgbClr val="009D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9" name="docshape10"/>
            <p:cNvSpPr txBox="1">
              <a:spLocks noChangeArrowheads="1"/>
            </p:cNvSpPr>
            <p:nvPr/>
          </p:nvSpPr>
          <p:spPr bwMode="auto">
            <a:xfrm>
              <a:off x="225" y="0"/>
              <a:ext cx="12056" cy="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457200" marR="941388" lvl="1" indent="0" algn="ctr" defTabSz="914400" rtl="0" eaLnBrk="1" fontAlgn="base" latinLnBrk="0" hangingPunct="1">
                <a:lnSpc>
                  <a:spcPct val="100000"/>
                </a:lnSpc>
                <a:spcBef>
                  <a:spcPts val="12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12F3D"/>
                  </a:solidFill>
                  <a:effectLst/>
                  <a:latin typeface="Calibri" pitchFamily="34" charset="0"/>
                  <a:cs typeface="Arial" pitchFamily="34" charset="0"/>
                </a:rPr>
                <a:t>Действие воспитателя до начала занятия по физической культуре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57158" y="1785926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8016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контролирует одевание спортивной формы, спортивной обуви,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8016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своевременный приход в зал/спортивную площадку детского сада;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57158" y="2786058"/>
            <a:ext cx="77867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отслеживает самочувствие детей, информирует физ.инструктора о состоянии детей,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справках об освобождение.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;</a:t>
            </a:r>
          </a:p>
        </p:txBody>
      </p:sp>
      <p:pic>
        <p:nvPicPr>
          <p:cNvPr id="5" name="Picture 2" descr="C:\Users\РГР\Downloads\IMG_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495</Words>
  <Application>Microsoft Office PowerPoint</Application>
  <PresentationFormat>Экран (4:3)</PresentationFormat>
  <Paragraphs>79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РГР</dc:creator>
  <cp:lastModifiedBy>РГР</cp:lastModifiedBy>
  <cp:revision>13</cp:revision>
  <dcterms:created xsi:type="dcterms:W3CDTF">2024-09-19T08:43:13Z</dcterms:created>
  <dcterms:modified xsi:type="dcterms:W3CDTF">2025-01-15T09:34:49Z</dcterms:modified>
</cp:coreProperties>
</file>